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0"/>
  </p:notesMasterIdLst>
  <p:sldIdLst>
    <p:sldId id="256" r:id="rId5"/>
    <p:sldId id="324" r:id="rId6"/>
    <p:sldId id="360" r:id="rId7"/>
    <p:sldId id="398" r:id="rId8"/>
    <p:sldId id="415" r:id="rId9"/>
    <p:sldId id="378" r:id="rId10"/>
    <p:sldId id="355" r:id="rId11"/>
    <p:sldId id="414" r:id="rId12"/>
    <p:sldId id="390" r:id="rId13"/>
    <p:sldId id="391" r:id="rId14"/>
    <p:sldId id="424" r:id="rId15"/>
    <p:sldId id="425" r:id="rId16"/>
    <p:sldId id="393" r:id="rId17"/>
    <p:sldId id="426" r:id="rId18"/>
    <p:sldId id="423" r:id="rId19"/>
    <p:sldId id="416" r:id="rId20"/>
    <p:sldId id="417" r:id="rId21"/>
    <p:sldId id="418" r:id="rId22"/>
    <p:sldId id="419" r:id="rId23"/>
    <p:sldId id="420" r:id="rId24"/>
    <p:sldId id="427" r:id="rId25"/>
    <p:sldId id="421" r:id="rId26"/>
    <p:sldId id="422" r:id="rId27"/>
    <p:sldId id="358" r:id="rId28"/>
    <p:sldId id="371" r:id="rId29"/>
  </p:sldIdLst>
  <p:sldSz cx="9144000" cy="6858000" type="screen4x3"/>
  <p:notesSz cx="6669088" cy="97536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A50021"/>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918" autoAdjust="0"/>
  </p:normalViewPr>
  <p:slideViewPr>
    <p:cSldViewPr>
      <p:cViewPr varScale="1">
        <p:scale>
          <a:sx n="61" d="100"/>
          <a:sy n="61" d="100"/>
        </p:scale>
        <p:origin x="-132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D:\Ethiopia\PSNP_2010\lowland_report\PW_pay_hhsiz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Ethiopia\PSNP_2010\lowland_report\PW_pay_hhsiz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Ethiopia\PSNP_2010\lowland_report\PW_pay_hhsiz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Ethiopia\PSNP_2010\lowland_report\PW_pay_hhsiz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Ethiopia\PSNP_2010\lowland_report\PW_pay_hhsiz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dLbls>
            <c:txPr>
              <a:bodyPr/>
              <a:lstStyle/>
              <a:p>
                <a:pPr>
                  <a:defRPr lang="en-GB" sz="1200"/>
                </a:pPr>
                <a:endParaRPr lang="en-US"/>
              </a:p>
            </c:txPr>
            <c:dLblPos val="outEnd"/>
            <c:showVal val="1"/>
          </c:dLbls>
          <c:cat>
            <c:numRef>
              <c:f>Data!$B$10:$B$16</c:f>
              <c:numCache>
                <c:formatCode>General</c:formatCode>
                <c:ptCount val="7"/>
                <c:pt idx="0">
                  <c:v>3</c:v>
                </c:pt>
                <c:pt idx="1">
                  <c:v>4</c:v>
                </c:pt>
                <c:pt idx="2">
                  <c:v>5</c:v>
                </c:pt>
                <c:pt idx="3">
                  <c:v>6</c:v>
                </c:pt>
                <c:pt idx="4">
                  <c:v>7</c:v>
                </c:pt>
                <c:pt idx="5">
                  <c:v>8</c:v>
                </c:pt>
                <c:pt idx="6">
                  <c:v>9</c:v>
                </c:pt>
              </c:numCache>
            </c:numRef>
          </c:cat>
          <c:val>
            <c:numRef>
              <c:f>Data!$C$10:$C$16</c:f>
              <c:numCache>
                <c:formatCode>General</c:formatCode>
                <c:ptCount val="7"/>
                <c:pt idx="0">
                  <c:v>26.5</c:v>
                </c:pt>
                <c:pt idx="1">
                  <c:v>33.200000000000003</c:v>
                </c:pt>
                <c:pt idx="2">
                  <c:v>36.700000000000003</c:v>
                </c:pt>
                <c:pt idx="3">
                  <c:v>52.2</c:v>
                </c:pt>
                <c:pt idx="4">
                  <c:v>59.7</c:v>
                </c:pt>
              </c:numCache>
            </c:numRef>
          </c:val>
        </c:ser>
        <c:dLbls>
          <c:showVal val="1"/>
        </c:dLbls>
        <c:axId val="105007360"/>
        <c:axId val="105115008"/>
      </c:barChart>
      <c:catAx>
        <c:axId val="105007360"/>
        <c:scaling>
          <c:orientation val="minMax"/>
        </c:scaling>
        <c:axPos val="b"/>
        <c:title>
          <c:tx>
            <c:rich>
              <a:bodyPr/>
              <a:lstStyle/>
              <a:p>
                <a:pPr>
                  <a:defRPr lang="en-GB" sz="1200"/>
                </a:pPr>
                <a:r>
                  <a:rPr lang="en-US" sz="1200"/>
                  <a:t>Household size</a:t>
                </a:r>
              </a:p>
            </c:rich>
          </c:tx>
          <c:layout/>
        </c:title>
        <c:numFmt formatCode="General" sourceLinked="1"/>
        <c:tickLblPos val="nextTo"/>
        <c:txPr>
          <a:bodyPr/>
          <a:lstStyle/>
          <a:p>
            <a:pPr>
              <a:defRPr lang="en-GB"/>
            </a:pPr>
            <a:endParaRPr lang="en-US"/>
          </a:p>
        </c:txPr>
        <c:crossAx val="105115008"/>
        <c:crosses val="autoZero"/>
        <c:auto val="1"/>
        <c:lblAlgn val="ctr"/>
        <c:lblOffset val="100"/>
      </c:catAx>
      <c:valAx>
        <c:axId val="105115008"/>
        <c:scaling>
          <c:orientation val="minMax"/>
        </c:scaling>
        <c:axPos val="l"/>
        <c:majorGridlines/>
        <c:title>
          <c:tx>
            <c:rich>
              <a:bodyPr rot="-5400000" vert="horz"/>
              <a:lstStyle/>
              <a:p>
                <a:pPr>
                  <a:defRPr lang="en-GB" sz="1200"/>
                </a:pPr>
                <a:r>
                  <a:rPr lang="en-US" sz="1200"/>
                  <a:t>Grain received for public works (kg)</a:t>
                </a:r>
              </a:p>
            </c:rich>
          </c:tx>
          <c:layout/>
        </c:title>
        <c:numFmt formatCode="General" sourceLinked="1"/>
        <c:tickLblPos val="nextTo"/>
        <c:txPr>
          <a:bodyPr/>
          <a:lstStyle/>
          <a:p>
            <a:pPr>
              <a:defRPr lang="en-GB"/>
            </a:pPr>
            <a:endParaRPr lang="en-US"/>
          </a:p>
        </c:txPr>
        <c:crossAx val="105007360"/>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dLbls>
            <c:txPr>
              <a:bodyPr/>
              <a:lstStyle/>
              <a:p>
                <a:pPr>
                  <a:defRPr lang="en-GB" sz="1200"/>
                </a:pPr>
                <a:endParaRPr lang="en-US"/>
              </a:p>
            </c:txPr>
            <c:dLblPos val="outEnd"/>
            <c:showVal val="1"/>
          </c:dLbls>
          <c:cat>
            <c:numRef>
              <c:f>Data!$B$18:$B$23</c:f>
              <c:numCache>
                <c:formatCode>General</c:formatCode>
                <c:ptCount val="6"/>
                <c:pt idx="0">
                  <c:v>3</c:v>
                </c:pt>
                <c:pt idx="1">
                  <c:v>4</c:v>
                </c:pt>
                <c:pt idx="2">
                  <c:v>5</c:v>
                </c:pt>
                <c:pt idx="3">
                  <c:v>6</c:v>
                </c:pt>
                <c:pt idx="4">
                  <c:v>7</c:v>
                </c:pt>
                <c:pt idx="5">
                  <c:v>8</c:v>
                </c:pt>
              </c:numCache>
            </c:numRef>
          </c:cat>
          <c:val>
            <c:numRef>
              <c:f>Data!$C$18:$C$23</c:f>
              <c:numCache>
                <c:formatCode>General</c:formatCode>
                <c:ptCount val="6"/>
                <c:pt idx="0">
                  <c:v>33.6</c:v>
                </c:pt>
                <c:pt idx="1">
                  <c:v>50.3</c:v>
                </c:pt>
                <c:pt idx="2">
                  <c:v>65.099999999999994</c:v>
                </c:pt>
                <c:pt idx="3">
                  <c:v>58.1</c:v>
                </c:pt>
                <c:pt idx="4">
                  <c:v>73.2</c:v>
                </c:pt>
                <c:pt idx="5">
                  <c:v>59.8</c:v>
                </c:pt>
              </c:numCache>
            </c:numRef>
          </c:val>
        </c:ser>
        <c:dLbls>
          <c:showVal val="1"/>
        </c:dLbls>
        <c:axId val="97189248"/>
        <c:axId val="97265152"/>
      </c:barChart>
      <c:catAx>
        <c:axId val="97189248"/>
        <c:scaling>
          <c:orientation val="minMax"/>
        </c:scaling>
        <c:axPos val="b"/>
        <c:title>
          <c:tx>
            <c:rich>
              <a:bodyPr/>
              <a:lstStyle/>
              <a:p>
                <a:pPr>
                  <a:defRPr lang="en-GB" sz="1200"/>
                </a:pPr>
                <a:r>
                  <a:rPr lang="en-US" sz="1200"/>
                  <a:t>Household size</a:t>
                </a:r>
              </a:p>
            </c:rich>
          </c:tx>
          <c:layout/>
        </c:title>
        <c:numFmt formatCode="General" sourceLinked="1"/>
        <c:tickLblPos val="nextTo"/>
        <c:txPr>
          <a:bodyPr/>
          <a:lstStyle/>
          <a:p>
            <a:pPr>
              <a:defRPr lang="en-GB"/>
            </a:pPr>
            <a:endParaRPr lang="en-US"/>
          </a:p>
        </c:txPr>
        <c:crossAx val="97265152"/>
        <c:crosses val="autoZero"/>
        <c:auto val="1"/>
        <c:lblAlgn val="ctr"/>
        <c:lblOffset val="100"/>
      </c:catAx>
      <c:valAx>
        <c:axId val="97265152"/>
        <c:scaling>
          <c:orientation val="minMax"/>
        </c:scaling>
        <c:axPos val="l"/>
        <c:majorGridlines/>
        <c:title>
          <c:tx>
            <c:rich>
              <a:bodyPr rot="-5400000" vert="horz"/>
              <a:lstStyle/>
              <a:p>
                <a:pPr>
                  <a:defRPr lang="en-GB" sz="1200"/>
                </a:pPr>
                <a:r>
                  <a:rPr lang="en-US" sz="1200"/>
                  <a:t>Grain received for public works (kg)
</a:t>
                </a:r>
              </a:p>
            </c:rich>
          </c:tx>
          <c:layout/>
        </c:title>
        <c:numFmt formatCode="General" sourceLinked="1"/>
        <c:tickLblPos val="nextTo"/>
        <c:txPr>
          <a:bodyPr/>
          <a:lstStyle/>
          <a:p>
            <a:pPr>
              <a:defRPr lang="en-GB"/>
            </a:pPr>
            <a:endParaRPr lang="en-US"/>
          </a:p>
        </c:txPr>
        <c:crossAx val="97189248"/>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dLbls>
            <c:txPr>
              <a:bodyPr/>
              <a:lstStyle/>
              <a:p>
                <a:pPr>
                  <a:defRPr lang="en-GB" sz="1200"/>
                </a:pPr>
                <a:endParaRPr lang="en-US"/>
              </a:p>
            </c:txPr>
            <c:dLblPos val="outEnd"/>
            <c:showVal val="1"/>
          </c:dLbls>
          <c:cat>
            <c:numRef>
              <c:f>Data!$B$33:$B$39</c:f>
              <c:numCache>
                <c:formatCode>General</c:formatCode>
                <c:ptCount val="7"/>
                <c:pt idx="0">
                  <c:v>3</c:v>
                </c:pt>
                <c:pt idx="1">
                  <c:v>4</c:v>
                </c:pt>
                <c:pt idx="2">
                  <c:v>5</c:v>
                </c:pt>
                <c:pt idx="3">
                  <c:v>6</c:v>
                </c:pt>
                <c:pt idx="4">
                  <c:v>7</c:v>
                </c:pt>
                <c:pt idx="5">
                  <c:v>8</c:v>
                </c:pt>
                <c:pt idx="6">
                  <c:v>9</c:v>
                </c:pt>
              </c:numCache>
            </c:numRef>
          </c:cat>
          <c:val>
            <c:numRef>
              <c:f>Data!$C$33:$C$39</c:f>
              <c:numCache>
                <c:formatCode>General</c:formatCode>
                <c:ptCount val="7"/>
                <c:pt idx="0">
                  <c:v>60</c:v>
                </c:pt>
                <c:pt idx="1">
                  <c:v>58.3</c:v>
                </c:pt>
                <c:pt idx="2">
                  <c:v>80</c:v>
                </c:pt>
                <c:pt idx="3">
                  <c:v>77.400000000000006</c:v>
                </c:pt>
                <c:pt idx="4">
                  <c:v>80</c:v>
                </c:pt>
                <c:pt idx="5">
                  <c:v>65</c:v>
                </c:pt>
                <c:pt idx="6">
                  <c:v>65</c:v>
                </c:pt>
              </c:numCache>
            </c:numRef>
          </c:val>
        </c:ser>
        <c:dLbls>
          <c:showVal val="1"/>
        </c:dLbls>
        <c:axId val="97293824"/>
        <c:axId val="97295744"/>
      </c:barChart>
      <c:catAx>
        <c:axId val="97293824"/>
        <c:scaling>
          <c:orientation val="minMax"/>
        </c:scaling>
        <c:axPos val="b"/>
        <c:title>
          <c:tx>
            <c:rich>
              <a:bodyPr/>
              <a:lstStyle/>
              <a:p>
                <a:pPr>
                  <a:defRPr lang="en-GB" sz="1200"/>
                </a:pPr>
                <a:r>
                  <a:rPr lang="en-US" sz="1200"/>
                  <a:t>Household size</a:t>
                </a:r>
              </a:p>
            </c:rich>
          </c:tx>
          <c:layout/>
        </c:title>
        <c:numFmt formatCode="General" sourceLinked="1"/>
        <c:tickLblPos val="nextTo"/>
        <c:txPr>
          <a:bodyPr/>
          <a:lstStyle/>
          <a:p>
            <a:pPr>
              <a:defRPr lang="en-GB"/>
            </a:pPr>
            <a:endParaRPr lang="en-US"/>
          </a:p>
        </c:txPr>
        <c:crossAx val="97295744"/>
        <c:crosses val="autoZero"/>
        <c:auto val="1"/>
        <c:lblAlgn val="ctr"/>
        <c:lblOffset val="100"/>
      </c:catAx>
      <c:valAx>
        <c:axId val="97295744"/>
        <c:scaling>
          <c:orientation val="minMax"/>
        </c:scaling>
        <c:axPos val="l"/>
        <c:majorGridlines/>
        <c:title>
          <c:tx>
            <c:rich>
              <a:bodyPr rot="-5400000" vert="horz"/>
              <a:lstStyle/>
              <a:p>
                <a:pPr>
                  <a:defRPr lang="en-GB"/>
                </a:pPr>
                <a:r>
                  <a:rPr lang="en-US"/>
                  <a:t>Grain received for public works (kg)</a:t>
                </a:r>
              </a:p>
            </c:rich>
          </c:tx>
          <c:layout/>
        </c:title>
        <c:numFmt formatCode="General" sourceLinked="1"/>
        <c:tickLblPos val="nextTo"/>
        <c:txPr>
          <a:bodyPr/>
          <a:lstStyle/>
          <a:p>
            <a:pPr>
              <a:defRPr lang="en-GB"/>
            </a:pPr>
            <a:endParaRPr lang="en-US"/>
          </a:p>
        </c:txPr>
        <c:crossAx val="97293824"/>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dLbls>
            <c:txPr>
              <a:bodyPr/>
              <a:lstStyle/>
              <a:p>
                <a:pPr>
                  <a:defRPr lang="en-GB" sz="1200"/>
                </a:pPr>
                <a:endParaRPr lang="en-US"/>
              </a:p>
            </c:txPr>
            <c:dLblPos val="outEnd"/>
            <c:showVal val="1"/>
          </c:dLbls>
          <c:cat>
            <c:numRef>
              <c:f>Data!$B$55:$B$59</c:f>
              <c:numCache>
                <c:formatCode>General</c:formatCode>
                <c:ptCount val="5"/>
                <c:pt idx="0">
                  <c:v>4</c:v>
                </c:pt>
                <c:pt idx="1">
                  <c:v>5</c:v>
                </c:pt>
                <c:pt idx="2">
                  <c:v>6</c:v>
                </c:pt>
                <c:pt idx="3">
                  <c:v>7</c:v>
                </c:pt>
                <c:pt idx="4">
                  <c:v>8</c:v>
                </c:pt>
              </c:numCache>
            </c:numRef>
          </c:cat>
          <c:val>
            <c:numRef>
              <c:f>Data!$C$55:$C$59</c:f>
              <c:numCache>
                <c:formatCode>General</c:formatCode>
                <c:ptCount val="5"/>
                <c:pt idx="0">
                  <c:v>37.1</c:v>
                </c:pt>
                <c:pt idx="1">
                  <c:v>43</c:v>
                </c:pt>
                <c:pt idx="2">
                  <c:v>37.800000000000004</c:v>
                </c:pt>
                <c:pt idx="3">
                  <c:v>32.9</c:v>
                </c:pt>
                <c:pt idx="4">
                  <c:v>70</c:v>
                </c:pt>
              </c:numCache>
            </c:numRef>
          </c:val>
        </c:ser>
        <c:dLbls>
          <c:showVal val="1"/>
        </c:dLbls>
        <c:axId val="97320320"/>
        <c:axId val="110175744"/>
      </c:barChart>
      <c:catAx>
        <c:axId val="97320320"/>
        <c:scaling>
          <c:orientation val="minMax"/>
        </c:scaling>
        <c:axPos val="b"/>
        <c:title>
          <c:tx>
            <c:rich>
              <a:bodyPr/>
              <a:lstStyle/>
              <a:p>
                <a:pPr>
                  <a:defRPr lang="en-GB" sz="1200"/>
                </a:pPr>
                <a:r>
                  <a:rPr lang="en-US" sz="1200"/>
                  <a:t>Household size</a:t>
                </a:r>
              </a:p>
            </c:rich>
          </c:tx>
          <c:layout/>
        </c:title>
        <c:numFmt formatCode="General" sourceLinked="1"/>
        <c:tickLblPos val="nextTo"/>
        <c:txPr>
          <a:bodyPr/>
          <a:lstStyle/>
          <a:p>
            <a:pPr>
              <a:defRPr lang="en-GB"/>
            </a:pPr>
            <a:endParaRPr lang="en-US"/>
          </a:p>
        </c:txPr>
        <c:crossAx val="110175744"/>
        <c:crosses val="autoZero"/>
        <c:auto val="1"/>
        <c:lblAlgn val="ctr"/>
        <c:lblOffset val="100"/>
      </c:catAx>
      <c:valAx>
        <c:axId val="110175744"/>
        <c:scaling>
          <c:orientation val="minMax"/>
        </c:scaling>
        <c:axPos val="l"/>
        <c:majorGridlines/>
        <c:title>
          <c:tx>
            <c:rich>
              <a:bodyPr rot="-5400000" vert="horz"/>
              <a:lstStyle/>
              <a:p>
                <a:pPr>
                  <a:defRPr lang="en-GB" sz="1200"/>
                </a:pPr>
                <a:r>
                  <a:rPr lang="en-US" sz="1200"/>
                  <a:t>Grains received for public works (kg)</a:t>
                </a:r>
              </a:p>
            </c:rich>
          </c:tx>
          <c:layout/>
        </c:title>
        <c:numFmt formatCode="General" sourceLinked="1"/>
        <c:tickLblPos val="nextTo"/>
        <c:txPr>
          <a:bodyPr/>
          <a:lstStyle/>
          <a:p>
            <a:pPr>
              <a:defRPr lang="en-GB"/>
            </a:pPr>
            <a:endParaRPr lang="en-US"/>
          </a:p>
        </c:txPr>
        <c:crossAx val="97320320"/>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8.4353706988335081E-2"/>
          <c:y val="4.1764558839867461E-2"/>
          <c:w val="0.88787755282911729"/>
          <c:h val="0.8448879454570406"/>
        </c:manualLayout>
      </c:layout>
      <c:barChart>
        <c:barDir val="col"/>
        <c:grouping val="clustered"/>
        <c:ser>
          <c:idx val="0"/>
          <c:order val="0"/>
          <c:dLbls>
            <c:txPr>
              <a:bodyPr/>
              <a:lstStyle/>
              <a:p>
                <a:pPr>
                  <a:defRPr lang="en-GB" sz="1200"/>
                </a:pPr>
                <a:endParaRPr lang="en-US"/>
              </a:p>
            </c:txPr>
            <c:dLblPos val="outEnd"/>
            <c:showVal val="1"/>
          </c:dLbls>
          <c:cat>
            <c:numRef>
              <c:f>Data!$B$41:$B$46</c:f>
              <c:numCache>
                <c:formatCode>General</c:formatCode>
                <c:ptCount val="6"/>
                <c:pt idx="0">
                  <c:v>4</c:v>
                </c:pt>
                <c:pt idx="1">
                  <c:v>5</c:v>
                </c:pt>
                <c:pt idx="2">
                  <c:v>6</c:v>
                </c:pt>
                <c:pt idx="3">
                  <c:v>7</c:v>
                </c:pt>
                <c:pt idx="4">
                  <c:v>8</c:v>
                </c:pt>
                <c:pt idx="5">
                  <c:v>9</c:v>
                </c:pt>
              </c:numCache>
            </c:numRef>
          </c:cat>
          <c:val>
            <c:numRef>
              <c:f>Data!$C$41:$C$46</c:f>
              <c:numCache>
                <c:formatCode>General</c:formatCode>
                <c:ptCount val="6"/>
                <c:pt idx="0">
                  <c:v>24</c:v>
                </c:pt>
                <c:pt idx="1">
                  <c:v>22.1</c:v>
                </c:pt>
                <c:pt idx="2">
                  <c:v>15.2</c:v>
                </c:pt>
                <c:pt idx="3">
                  <c:v>18.600000000000001</c:v>
                </c:pt>
                <c:pt idx="4">
                  <c:v>12.7</c:v>
                </c:pt>
                <c:pt idx="5">
                  <c:v>22.5</c:v>
                </c:pt>
              </c:numCache>
            </c:numRef>
          </c:val>
        </c:ser>
        <c:dLbls>
          <c:showVal val="1"/>
        </c:dLbls>
        <c:axId val="110224896"/>
        <c:axId val="110226816"/>
      </c:barChart>
      <c:catAx>
        <c:axId val="110224896"/>
        <c:scaling>
          <c:orientation val="minMax"/>
        </c:scaling>
        <c:axPos val="b"/>
        <c:title>
          <c:tx>
            <c:rich>
              <a:bodyPr/>
              <a:lstStyle/>
              <a:p>
                <a:pPr>
                  <a:defRPr lang="en-GB" sz="1200"/>
                </a:pPr>
                <a:r>
                  <a:rPr lang="en-US" sz="1200"/>
                  <a:t>Household size</a:t>
                </a:r>
              </a:p>
            </c:rich>
          </c:tx>
          <c:layout/>
        </c:title>
        <c:numFmt formatCode="General" sourceLinked="1"/>
        <c:tickLblPos val="nextTo"/>
        <c:txPr>
          <a:bodyPr/>
          <a:lstStyle/>
          <a:p>
            <a:pPr>
              <a:defRPr lang="en-GB"/>
            </a:pPr>
            <a:endParaRPr lang="en-US"/>
          </a:p>
        </c:txPr>
        <c:crossAx val="110226816"/>
        <c:crosses val="autoZero"/>
        <c:auto val="1"/>
        <c:lblAlgn val="ctr"/>
        <c:lblOffset val="100"/>
      </c:catAx>
      <c:valAx>
        <c:axId val="110226816"/>
        <c:scaling>
          <c:orientation val="minMax"/>
        </c:scaling>
        <c:axPos val="l"/>
        <c:majorGridlines/>
        <c:title>
          <c:tx>
            <c:rich>
              <a:bodyPr rot="-5400000" vert="horz"/>
              <a:lstStyle/>
              <a:p>
                <a:pPr>
                  <a:defRPr lang="en-GB" sz="1200"/>
                </a:pPr>
                <a:r>
                  <a:rPr lang="en-US" sz="1200"/>
                  <a:t>Grain received for public works (kg)</a:t>
                </a:r>
              </a:p>
            </c:rich>
          </c:tx>
          <c:layout/>
        </c:title>
        <c:numFmt formatCode="General" sourceLinked="1"/>
        <c:tickLblPos val="nextTo"/>
        <c:txPr>
          <a:bodyPr/>
          <a:lstStyle/>
          <a:p>
            <a:pPr>
              <a:defRPr lang="en-GB"/>
            </a:pPr>
            <a:endParaRPr lang="en-US"/>
          </a:p>
        </c:txPr>
        <c:crossAx val="110224896"/>
        <c:crosses val="autoZero"/>
        <c:crossBetween val="between"/>
      </c:valAx>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8736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778250" y="0"/>
            <a:ext cx="2889250" cy="487363"/>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1D7DB66-1DC3-4ECC-88E9-AE5FA2CD4D13}" type="datetimeFigureOut">
              <a:rPr lang="en-US"/>
              <a:pPr>
                <a:defRPr/>
              </a:pPr>
              <a:t>3/16/2012</a:t>
            </a:fld>
            <a:endParaRPr lang="en-GB"/>
          </a:p>
        </p:txBody>
      </p:sp>
      <p:sp>
        <p:nvSpPr>
          <p:cNvPr id="4" name="Slide Image Placeholder 3"/>
          <p:cNvSpPr>
            <a:spLocks noGrp="1" noRot="1" noChangeAspect="1"/>
          </p:cNvSpPr>
          <p:nvPr>
            <p:ph type="sldImg" idx="2"/>
          </p:nvPr>
        </p:nvSpPr>
        <p:spPr>
          <a:xfrm>
            <a:off x="896938" y="731838"/>
            <a:ext cx="4875212" cy="36576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66750" y="4632325"/>
            <a:ext cx="5335588" cy="438943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264650"/>
            <a:ext cx="2889250" cy="487363"/>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778250" y="9264650"/>
            <a:ext cx="2889250" cy="487363"/>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2F6AF6A-B2D8-4BC1-8E0E-FBF3E96407A7}"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88F742-61E4-46DE-9530-7C4CC8D7FA43}" type="slidenum">
              <a:rPr lang="en-GB" smtClean="0"/>
              <a:pPr fontAlgn="base">
                <a:spcBef>
                  <a:spcPct val="0"/>
                </a:spcBef>
                <a:spcAft>
                  <a:spcPct val="0"/>
                </a:spcAft>
                <a:defRPr/>
              </a:pPr>
              <a:t>2</a:t>
            </a:fld>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While critical for programming and budgetary purposes, the ‘threshold’ emphasis within the graduation discussion is somewhat of a ‘red herring’ as a national or regional (even district) threshold for graduation will be extremely difficult to apply uniformly across the beneficiary population given the massive range in different resources and livelihoods pursued.  We know from evidence that such benchmarks, once attempts are made to apply them, become malleable and locally-specific for this reason (see PSNP fieldwork + </a:t>
            </a:r>
            <a:r>
              <a:rPr lang="en-GB" sz="1200" kern="1200" dirty="0" err="1" smtClean="0">
                <a:solidFill>
                  <a:schemeClr val="tx1"/>
                </a:solidFill>
                <a:latin typeface="+mn-lt"/>
                <a:ea typeface="+mn-ea"/>
                <a:cs typeface="+mn-cs"/>
              </a:rPr>
              <a:t>Sandford</a:t>
            </a:r>
            <a:r>
              <a:rPr lang="en-GB" sz="1200" kern="1200" dirty="0" smtClean="0">
                <a:solidFill>
                  <a:schemeClr val="tx1"/>
                </a:solidFill>
                <a:latin typeface="+mn-lt"/>
                <a:ea typeface="+mn-ea"/>
                <a:cs typeface="+mn-cs"/>
              </a:rPr>
              <a:t> et al.).  Therefore, the point of reference in relation to long term outcomes of social protection should be whether households are generally experiencing a positive transformation in their livelihoods such that over time livelihoods are strengthened and become more resilient. Here we lay out the factors that are likely to constrain (and by deduction, enable) sustainable graduation – or transformed, strengthened livelihoods. </a:t>
            </a:r>
            <a:endParaRPr lang="en-US" dirty="0" smtClean="0"/>
          </a:p>
        </p:txBody>
      </p:sp>
      <p:sp>
        <p:nvSpPr>
          <p:cNvPr id="19460" name="Slide Number Placeholder 3"/>
          <p:cNvSpPr>
            <a:spLocks noGrp="1"/>
          </p:cNvSpPr>
          <p:nvPr>
            <p:ph type="sldNum" sz="quarter" idx="5"/>
          </p:nvPr>
        </p:nvSpPr>
        <p:spPr>
          <a:noFill/>
        </p:spPr>
        <p:txBody>
          <a:bodyPr/>
          <a:lstStyle/>
          <a:p>
            <a:fld id="{E30B1CD8-F57C-4679-9049-052A0204E69D}" type="slidenum">
              <a:rPr lang="en-GB" smtClean="0">
                <a:solidFill>
                  <a:srgbClr val="000000"/>
                </a:solidFill>
                <a:latin typeface="Garamond" pitchFamily="18" charset="0"/>
              </a:rPr>
              <a:pPr/>
              <a:t>13</a:t>
            </a:fld>
            <a:endParaRPr lang="en-GB" smtClean="0">
              <a:solidFill>
                <a:srgbClr val="000000"/>
              </a:solidFill>
              <a:latin typeface="Garamond"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Graduation into what?  Where is that discussion?</a:t>
            </a:r>
          </a:p>
          <a:p>
            <a:endParaRPr lang="en-GB" dirty="0"/>
          </a:p>
        </p:txBody>
      </p:sp>
      <p:sp>
        <p:nvSpPr>
          <p:cNvPr id="4" name="Slide Number Placeholder 3"/>
          <p:cNvSpPr>
            <a:spLocks noGrp="1"/>
          </p:cNvSpPr>
          <p:nvPr>
            <p:ph type="sldNum" sz="quarter" idx="10"/>
          </p:nvPr>
        </p:nvSpPr>
        <p:spPr/>
        <p:txBody>
          <a:bodyPr/>
          <a:lstStyle/>
          <a:p>
            <a:pPr>
              <a:defRPr/>
            </a:pPr>
            <a:fld id="{F2F6AF6A-B2D8-4BC1-8E0E-FBF3E96407A7}" type="slidenum">
              <a:rPr lang="en-GB" smtClean="0"/>
              <a:pPr>
                <a:defRPr/>
              </a:pPr>
              <a:t>14</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F2F6AF6A-B2D8-4BC1-8E0E-FBF3E96407A7}" type="slidenum">
              <a:rPr lang="en-GB" smtClean="0"/>
              <a:pPr>
                <a:defRPr/>
              </a:pPr>
              <a:t>21</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endParaRPr lang="en-US" smtClean="0"/>
          </a:p>
        </p:txBody>
      </p:sp>
      <p:sp>
        <p:nvSpPr>
          <p:cNvPr id="19460" name="Slide Number Placeholder 3"/>
          <p:cNvSpPr>
            <a:spLocks noGrp="1"/>
          </p:cNvSpPr>
          <p:nvPr>
            <p:ph type="sldNum" sz="quarter" idx="5"/>
          </p:nvPr>
        </p:nvSpPr>
        <p:spPr>
          <a:noFill/>
        </p:spPr>
        <p:txBody>
          <a:bodyPr/>
          <a:lstStyle/>
          <a:p>
            <a:fld id="{E30B1CD8-F57C-4679-9049-052A0204E69D}" type="slidenum">
              <a:rPr lang="en-GB" smtClean="0">
                <a:solidFill>
                  <a:srgbClr val="000000"/>
                </a:solidFill>
                <a:latin typeface="Garamond" pitchFamily="18" charset="0"/>
              </a:rPr>
              <a:pPr/>
              <a:t>24</a:t>
            </a:fld>
            <a:endParaRPr lang="en-GB" smtClean="0">
              <a:solidFill>
                <a:srgbClr val="000000"/>
              </a:solidFill>
              <a:latin typeface="Garamond"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88F742-61E4-46DE-9530-7C4CC8D7FA43}" type="slidenum">
              <a:rPr lang="en-GB" smtClean="0"/>
              <a:pPr fontAlgn="base">
                <a:spcBef>
                  <a:spcPct val="0"/>
                </a:spcBef>
                <a:spcAft>
                  <a:spcPct val="0"/>
                </a:spcAft>
                <a:defRPr/>
              </a:pPr>
              <a:t>25</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88F742-61E4-46DE-9530-7C4CC8D7FA43}" type="slidenum">
              <a:rPr lang="en-GB" smtClean="0"/>
              <a:pPr fontAlgn="base">
                <a:spcBef>
                  <a:spcPct val="0"/>
                </a:spcBef>
                <a:spcAft>
                  <a:spcPct val="0"/>
                </a:spcAft>
                <a:defRPr/>
              </a:pPr>
              <a:t>3</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dirty="0" smtClean="0"/>
              <a:t>Theory of change:</a:t>
            </a:r>
          </a:p>
          <a:p>
            <a:endParaRPr lang="en-GB" dirty="0" smtClean="0"/>
          </a:p>
          <a:p>
            <a:pPr marL="228600" lvl="0" indent="-228600">
              <a:buFont typeface="+mj-lt"/>
              <a:buAutoNum type="arabicPeriod"/>
            </a:pPr>
            <a:r>
              <a:rPr lang="en-GB" sz="1200" kern="1200" dirty="0" smtClean="0">
                <a:solidFill>
                  <a:schemeClr val="tx1"/>
                </a:solidFill>
                <a:latin typeface="+mn-lt"/>
                <a:ea typeface="+mn-ea"/>
                <a:cs typeface="+mn-cs"/>
              </a:rPr>
              <a:t>There exists a substantial proportion of poor people/households who are more risk-averse and less productive than they could be, due to a) lack of resources (income and assets); b) high-risk environments; c) lack of credit; d) lack of know-how.</a:t>
            </a:r>
          </a:p>
          <a:p>
            <a:pPr marL="228600" lvl="0" indent="-228600">
              <a:buFont typeface="+mj-lt"/>
              <a:buAutoNum type="arabicPeriod"/>
            </a:pPr>
            <a:r>
              <a:rPr lang="en-GB" sz="1200" kern="1200" dirty="0" smtClean="0">
                <a:solidFill>
                  <a:schemeClr val="tx1"/>
                </a:solidFill>
                <a:latin typeface="+mn-lt"/>
                <a:ea typeface="+mn-ea"/>
                <a:cs typeface="+mn-cs"/>
              </a:rPr>
              <a:t>If income/assets/resources are provided, individuals/households will be able to build their asset base, thus building resilience to future shocks (enabling the first structural transition in Figure 1 and minimising negative stochastic transitions as in Figure 1).</a:t>
            </a:r>
          </a:p>
          <a:p>
            <a:pPr marL="228600" lvl="0" indent="-228600">
              <a:buFont typeface="+mj-lt"/>
              <a:buAutoNum type="arabicPeriod"/>
            </a:pPr>
            <a:r>
              <a:rPr lang="en-GB" sz="1200" kern="1200" dirty="0" smtClean="0">
                <a:solidFill>
                  <a:schemeClr val="tx1"/>
                </a:solidFill>
                <a:latin typeface="+mn-lt"/>
                <a:ea typeface="+mn-ea"/>
                <a:cs typeface="+mn-cs"/>
              </a:rPr>
              <a:t>Furthermore, the regularity of predictable payments will insure against downside risk and enable beneficiaries to move into activities with a higher return/higher productivity (enabling the second structural transition in Figure 1).</a:t>
            </a:r>
          </a:p>
          <a:p>
            <a:pPr marL="228600" lvl="0" indent="-228600">
              <a:buFont typeface="+mj-lt"/>
              <a:buAutoNum type="arabicPeriod"/>
            </a:pPr>
            <a:r>
              <a:rPr lang="en-GB" sz="1200" kern="1200" dirty="0" smtClean="0">
                <a:solidFill>
                  <a:schemeClr val="tx1"/>
                </a:solidFill>
                <a:latin typeface="+mn-lt"/>
                <a:ea typeface="+mn-ea"/>
                <a:cs typeface="+mn-cs"/>
              </a:rPr>
              <a:t>Over time beneficiaries’ lives and livelihoods will be transformed in a sustainable way, allowing them to support themselves so they are able to ‘graduate’ off external support (Figure 2).</a:t>
            </a:r>
          </a:p>
          <a:p>
            <a:pPr marL="228600" lvl="0" indent="-228600">
              <a:buFont typeface="+mj-lt"/>
              <a:buAutoNum type="arabicPeriod"/>
            </a:pPr>
            <a:r>
              <a:rPr lang="en-GB" sz="1200" kern="1200" dirty="0" smtClean="0">
                <a:solidFill>
                  <a:schemeClr val="tx1"/>
                </a:solidFill>
                <a:latin typeface="+mn-lt"/>
                <a:ea typeface="+mn-ea"/>
                <a:cs typeface="+mn-cs"/>
              </a:rPr>
              <a:t>Local multiplier and spill-over effects from more productive and market-engaged households will have a positive aggregate effect that is bigger than the sum of all the individual household effects.</a:t>
            </a:r>
          </a:p>
          <a:p>
            <a:pPr marL="228600" lvl="0" indent="-228600">
              <a:buFont typeface="+mj-lt"/>
              <a:buAutoNum type="arabicPeriod"/>
            </a:pPr>
            <a:r>
              <a:rPr lang="en-GB" sz="1200" kern="1200" dirty="0" smtClean="0">
                <a:solidFill>
                  <a:schemeClr val="tx1"/>
                </a:solidFill>
                <a:latin typeface="+mn-lt"/>
                <a:ea typeface="+mn-ea"/>
                <a:cs typeface="+mn-cs"/>
              </a:rPr>
              <a:t>This type of transformation will be ‘virtuous’, in the sense that strengthened, more resilient livelihoods characterised by higher levels of productivity will have a self-sustaining momentum with pro-poor growth effects.</a:t>
            </a:r>
          </a:p>
          <a:p>
            <a:endParaRPr lang="en-GB" dirty="0"/>
          </a:p>
        </p:txBody>
      </p:sp>
      <p:sp>
        <p:nvSpPr>
          <p:cNvPr id="4" name="Slide Number Placeholder 3"/>
          <p:cNvSpPr>
            <a:spLocks noGrp="1"/>
          </p:cNvSpPr>
          <p:nvPr>
            <p:ph type="sldNum" sz="quarter" idx="10"/>
          </p:nvPr>
        </p:nvSpPr>
        <p:spPr/>
        <p:txBody>
          <a:bodyPr/>
          <a:lstStyle/>
          <a:p>
            <a:pPr>
              <a:defRPr/>
            </a:pPr>
            <a:fld id="{F2F6AF6A-B2D8-4BC1-8E0E-FBF3E96407A7}" type="slidenum">
              <a:rPr lang="en-GB" smtClean="0"/>
              <a:pPr>
                <a:defRPr/>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88F742-61E4-46DE-9530-7C4CC8D7FA43}" type="slidenum">
              <a:rPr lang="en-GB" smtClean="0"/>
              <a:pPr fontAlgn="base">
                <a:spcBef>
                  <a:spcPct val="0"/>
                </a:spcBef>
                <a:spcAft>
                  <a:spcPct val="0"/>
                </a:spcAft>
                <a:defRPr/>
              </a:pPr>
              <a:t>5</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88F742-61E4-46DE-9530-7C4CC8D7FA43}" type="slidenum">
              <a:rPr lang="en-GB" smtClean="0"/>
              <a:pPr fontAlgn="base">
                <a:spcBef>
                  <a:spcPct val="0"/>
                </a:spcBef>
                <a:spcAft>
                  <a:spcPct val="0"/>
                </a:spcAft>
                <a:defRPr/>
              </a:pPr>
              <a:t>6</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18BE49-BB30-4D31-AADB-C785EF716A1F}" type="slidenum">
              <a:rPr lang="en-GB"/>
              <a:pPr/>
              <a:t>7</a:t>
            </a:fld>
            <a:endParaRPr lang="en-GB"/>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889212" y="4632960"/>
            <a:ext cx="4890665" cy="4389120"/>
          </a:xfrm>
        </p:spPr>
        <p:txBody>
          <a:bodyPr/>
          <a:lstStyle/>
          <a:p>
            <a:r>
              <a:rPr lang="en-GB"/>
              <a:t>Take the Development paper for distribution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sz="1100" smtClean="0"/>
              <a:t>PSNP : 100% donors funded</a:t>
            </a:r>
          </a:p>
          <a:p>
            <a:r>
              <a:rPr lang="en-GB" sz="1100" smtClean="0"/>
              <a:t>HABP, CCI, Resettlement : 100% GoE funded</a:t>
            </a:r>
          </a:p>
          <a:p>
            <a:r>
              <a:rPr lang="en-GB" sz="1100" smtClean="0"/>
              <a:t>HABP : creating new assets through technical packages and financial support (micro credit)</a:t>
            </a:r>
          </a:p>
          <a:p>
            <a:r>
              <a:rPr lang="en-GB" sz="1100" smtClean="0"/>
              <a:t>CCI : Community Infrastructures (Roads, health, water, irrigation…) more capital intensive</a:t>
            </a:r>
          </a:p>
          <a:p>
            <a:r>
              <a:rPr lang="en-GB" sz="1100" smtClean="0"/>
              <a:t>CFI = Chronically Food Insecure (woredas, HH…)</a:t>
            </a:r>
            <a:endParaRPr lang="en-GB"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E7BCB98-E3D7-4053-A63F-1B8E3389B9C9}" type="slidenum">
              <a:rPr lang="en-GB" smtClean="0"/>
              <a:pPr/>
              <a:t>8</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Ask participants from Ethiopia</a:t>
            </a:r>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E8E7A0-4F41-4168-A9D3-F6D073B58CCD}" type="slidenum">
              <a:rPr lang="en-GB" smtClean="0"/>
              <a:pPr fontAlgn="base">
                <a:spcBef>
                  <a:spcPct val="0"/>
                </a:spcBef>
                <a:spcAft>
                  <a:spcPct val="0"/>
                </a:spcAft>
                <a:defRPr/>
              </a:pPr>
              <a:t>9</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90000"/>
              </a:lnSpc>
              <a:buSzPct val="160000"/>
            </a:pPr>
            <a:endParaRPr lang="en-US"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40D315A-98DF-4805-97D4-69833CA9E147}" type="slidenum">
              <a:rPr lang="en-GB" smtClean="0"/>
              <a:pPr fontAlgn="base">
                <a:spcBef>
                  <a:spcPct val="0"/>
                </a:spcBef>
                <a:spcAft>
                  <a:spcPct val="0"/>
                </a:spcAft>
                <a:defRPr/>
              </a:pPr>
              <a:t>11</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FB33378C-BB73-4F36-82CD-2846D3C04B0B}" type="datetime1">
              <a:rPr lang="en-US"/>
              <a:pPr>
                <a:defRPr/>
              </a:pPr>
              <a:t>3/16/2012</a:t>
            </a:fld>
            <a:endParaRPr lang="en-GB"/>
          </a:p>
        </p:txBody>
      </p:sp>
      <p:sp>
        <p:nvSpPr>
          <p:cNvPr id="5" name="Footer Placeholder 4"/>
          <p:cNvSpPr>
            <a:spLocks noGrp="1"/>
          </p:cNvSpPr>
          <p:nvPr>
            <p:ph type="ftr" sz="quarter" idx="11"/>
          </p:nvPr>
        </p:nvSpPr>
        <p:spPr/>
        <p:txBody>
          <a:bodyPr/>
          <a:lstStyle>
            <a:lvl1pPr>
              <a:defRPr/>
            </a:lvl1pPr>
          </a:lstStyle>
          <a:p>
            <a:pPr>
              <a:defRPr/>
            </a:pPr>
            <a:r>
              <a:rPr lang="fr-FR"/>
              <a:t>EC Social Protection Training 2009</a:t>
            </a:r>
            <a:endParaRPr lang="en-GB"/>
          </a:p>
        </p:txBody>
      </p:sp>
      <p:sp>
        <p:nvSpPr>
          <p:cNvPr id="6" name="Slide Number Placeholder 5"/>
          <p:cNvSpPr>
            <a:spLocks noGrp="1"/>
          </p:cNvSpPr>
          <p:nvPr>
            <p:ph type="sldNum" sz="quarter" idx="12"/>
          </p:nvPr>
        </p:nvSpPr>
        <p:spPr/>
        <p:txBody>
          <a:bodyPr/>
          <a:lstStyle>
            <a:lvl1pPr>
              <a:defRPr/>
            </a:lvl1pPr>
          </a:lstStyle>
          <a:p>
            <a:pPr>
              <a:defRPr/>
            </a:pPr>
            <a:fld id="{968426A3-AF98-4A6B-8729-3D2EF4A56096}"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4B24CF6-0939-4EDB-A362-B9E3FD7C80EC}" type="datetime1">
              <a:rPr lang="en-US"/>
              <a:pPr>
                <a:defRPr/>
              </a:pPr>
              <a:t>3/16/2012</a:t>
            </a:fld>
            <a:endParaRPr lang="en-GB"/>
          </a:p>
        </p:txBody>
      </p:sp>
      <p:sp>
        <p:nvSpPr>
          <p:cNvPr id="5" name="Footer Placeholder 4"/>
          <p:cNvSpPr>
            <a:spLocks noGrp="1"/>
          </p:cNvSpPr>
          <p:nvPr>
            <p:ph type="ftr" sz="quarter" idx="11"/>
          </p:nvPr>
        </p:nvSpPr>
        <p:spPr/>
        <p:txBody>
          <a:bodyPr/>
          <a:lstStyle>
            <a:lvl1pPr>
              <a:defRPr/>
            </a:lvl1pPr>
          </a:lstStyle>
          <a:p>
            <a:pPr>
              <a:defRPr/>
            </a:pPr>
            <a:r>
              <a:rPr lang="fr-FR"/>
              <a:t>EC Social Protection Training 2009</a:t>
            </a:r>
            <a:endParaRPr lang="en-GB"/>
          </a:p>
        </p:txBody>
      </p:sp>
      <p:sp>
        <p:nvSpPr>
          <p:cNvPr id="6" name="Slide Number Placeholder 5"/>
          <p:cNvSpPr>
            <a:spLocks noGrp="1"/>
          </p:cNvSpPr>
          <p:nvPr>
            <p:ph type="sldNum" sz="quarter" idx="12"/>
          </p:nvPr>
        </p:nvSpPr>
        <p:spPr/>
        <p:txBody>
          <a:bodyPr/>
          <a:lstStyle>
            <a:lvl1pPr>
              <a:defRPr/>
            </a:lvl1pPr>
          </a:lstStyle>
          <a:p>
            <a:pPr>
              <a:defRPr/>
            </a:pPr>
            <a:fld id="{2343E4CB-2F90-42D8-9558-594E2288985C}"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8A04B5F-265F-4C9A-AC8C-34726D787235}" type="datetime1">
              <a:rPr lang="en-US"/>
              <a:pPr>
                <a:defRPr/>
              </a:pPr>
              <a:t>3/16/2012</a:t>
            </a:fld>
            <a:endParaRPr lang="en-GB"/>
          </a:p>
        </p:txBody>
      </p:sp>
      <p:sp>
        <p:nvSpPr>
          <p:cNvPr id="5" name="Footer Placeholder 4"/>
          <p:cNvSpPr>
            <a:spLocks noGrp="1"/>
          </p:cNvSpPr>
          <p:nvPr>
            <p:ph type="ftr" sz="quarter" idx="11"/>
          </p:nvPr>
        </p:nvSpPr>
        <p:spPr/>
        <p:txBody>
          <a:bodyPr/>
          <a:lstStyle>
            <a:lvl1pPr>
              <a:defRPr/>
            </a:lvl1pPr>
          </a:lstStyle>
          <a:p>
            <a:pPr>
              <a:defRPr/>
            </a:pPr>
            <a:r>
              <a:rPr lang="fr-FR"/>
              <a:t>EC Social Protection Training 2009</a:t>
            </a:r>
            <a:endParaRPr lang="en-GB"/>
          </a:p>
        </p:txBody>
      </p:sp>
      <p:sp>
        <p:nvSpPr>
          <p:cNvPr id="6" name="Slide Number Placeholder 5"/>
          <p:cNvSpPr>
            <a:spLocks noGrp="1"/>
          </p:cNvSpPr>
          <p:nvPr>
            <p:ph type="sldNum" sz="quarter" idx="12"/>
          </p:nvPr>
        </p:nvSpPr>
        <p:spPr/>
        <p:txBody>
          <a:bodyPr/>
          <a:lstStyle>
            <a:lvl1pPr>
              <a:defRPr/>
            </a:lvl1pPr>
          </a:lstStyle>
          <a:p>
            <a:pPr>
              <a:defRPr/>
            </a:pPr>
            <a:fld id="{7358C187-337A-4F6F-88E4-21D5324A90D9}"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EF711E9-2C1B-42EA-AE9C-A93C541AA60B}" type="datetime1">
              <a:rPr lang="en-US"/>
              <a:pPr>
                <a:defRPr/>
              </a:pPr>
              <a:t>3/16/2012</a:t>
            </a:fld>
            <a:endParaRPr lang="en-GB"/>
          </a:p>
        </p:txBody>
      </p:sp>
      <p:sp>
        <p:nvSpPr>
          <p:cNvPr id="5" name="Footer Placeholder 4"/>
          <p:cNvSpPr>
            <a:spLocks noGrp="1"/>
          </p:cNvSpPr>
          <p:nvPr>
            <p:ph type="ftr" sz="quarter" idx="11"/>
          </p:nvPr>
        </p:nvSpPr>
        <p:spPr/>
        <p:txBody>
          <a:bodyPr/>
          <a:lstStyle>
            <a:lvl1pPr>
              <a:defRPr/>
            </a:lvl1pPr>
          </a:lstStyle>
          <a:p>
            <a:pPr>
              <a:defRPr/>
            </a:pPr>
            <a:r>
              <a:rPr lang="fr-FR"/>
              <a:t>EC Social Protection Training 2009</a:t>
            </a:r>
            <a:endParaRPr lang="en-GB"/>
          </a:p>
        </p:txBody>
      </p:sp>
      <p:sp>
        <p:nvSpPr>
          <p:cNvPr id="6" name="Slide Number Placeholder 5"/>
          <p:cNvSpPr>
            <a:spLocks noGrp="1"/>
          </p:cNvSpPr>
          <p:nvPr>
            <p:ph type="sldNum" sz="quarter" idx="12"/>
          </p:nvPr>
        </p:nvSpPr>
        <p:spPr/>
        <p:txBody>
          <a:bodyPr/>
          <a:lstStyle>
            <a:lvl1pPr>
              <a:defRPr/>
            </a:lvl1pPr>
          </a:lstStyle>
          <a:p>
            <a:pPr>
              <a:defRPr/>
            </a:pPr>
            <a:fld id="{DFDCB5EF-62B9-41BF-BF62-6BD5BB29483A}"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3CE6622-EE97-4954-84A1-A85B5C4C0D7E}" type="datetime1">
              <a:rPr lang="en-US"/>
              <a:pPr>
                <a:defRPr/>
              </a:pPr>
              <a:t>3/16/2012</a:t>
            </a:fld>
            <a:endParaRPr lang="en-GB"/>
          </a:p>
        </p:txBody>
      </p:sp>
      <p:sp>
        <p:nvSpPr>
          <p:cNvPr id="5" name="Footer Placeholder 4"/>
          <p:cNvSpPr>
            <a:spLocks noGrp="1"/>
          </p:cNvSpPr>
          <p:nvPr>
            <p:ph type="ftr" sz="quarter" idx="11"/>
          </p:nvPr>
        </p:nvSpPr>
        <p:spPr/>
        <p:txBody>
          <a:bodyPr/>
          <a:lstStyle>
            <a:lvl1pPr>
              <a:defRPr/>
            </a:lvl1pPr>
          </a:lstStyle>
          <a:p>
            <a:pPr>
              <a:defRPr/>
            </a:pPr>
            <a:r>
              <a:rPr lang="fr-FR"/>
              <a:t>EC Social Protection Training 2009</a:t>
            </a:r>
            <a:endParaRPr lang="en-GB"/>
          </a:p>
        </p:txBody>
      </p:sp>
      <p:sp>
        <p:nvSpPr>
          <p:cNvPr id="6" name="Slide Number Placeholder 5"/>
          <p:cNvSpPr>
            <a:spLocks noGrp="1"/>
          </p:cNvSpPr>
          <p:nvPr>
            <p:ph type="sldNum" sz="quarter" idx="12"/>
          </p:nvPr>
        </p:nvSpPr>
        <p:spPr/>
        <p:txBody>
          <a:bodyPr/>
          <a:lstStyle>
            <a:lvl1pPr>
              <a:defRPr/>
            </a:lvl1pPr>
          </a:lstStyle>
          <a:p>
            <a:pPr>
              <a:defRPr/>
            </a:pPr>
            <a:fld id="{042774CC-02FF-4DF5-A137-9FBAB72FD1D0}"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C2A91447-CC00-4FDE-B390-7272721EFB64}" type="datetime1">
              <a:rPr lang="en-US"/>
              <a:pPr>
                <a:defRPr/>
              </a:pPr>
              <a:t>3/16/2012</a:t>
            </a:fld>
            <a:endParaRPr lang="en-GB"/>
          </a:p>
        </p:txBody>
      </p:sp>
      <p:sp>
        <p:nvSpPr>
          <p:cNvPr id="6" name="Footer Placeholder 4"/>
          <p:cNvSpPr>
            <a:spLocks noGrp="1"/>
          </p:cNvSpPr>
          <p:nvPr>
            <p:ph type="ftr" sz="quarter" idx="11"/>
          </p:nvPr>
        </p:nvSpPr>
        <p:spPr/>
        <p:txBody>
          <a:bodyPr/>
          <a:lstStyle>
            <a:lvl1pPr>
              <a:defRPr/>
            </a:lvl1pPr>
          </a:lstStyle>
          <a:p>
            <a:pPr>
              <a:defRPr/>
            </a:pPr>
            <a:r>
              <a:rPr lang="fr-FR"/>
              <a:t>EC Social Protection Training 2009</a:t>
            </a:r>
            <a:endParaRPr lang="en-GB"/>
          </a:p>
        </p:txBody>
      </p:sp>
      <p:sp>
        <p:nvSpPr>
          <p:cNvPr id="7" name="Slide Number Placeholder 5"/>
          <p:cNvSpPr>
            <a:spLocks noGrp="1"/>
          </p:cNvSpPr>
          <p:nvPr>
            <p:ph type="sldNum" sz="quarter" idx="12"/>
          </p:nvPr>
        </p:nvSpPr>
        <p:spPr/>
        <p:txBody>
          <a:bodyPr/>
          <a:lstStyle>
            <a:lvl1pPr>
              <a:defRPr/>
            </a:lvl1pPr>
          </a:lstStyle>
          <a:p>
            <a:pPr>
              <a:defRPr/>
            </a:pPr>
            <a:fld id="{28E070E6-9D2A-4BDD-9596-FBAA9DD86DE2}"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E0918E0A-192C-4E20-BF61-E8CC6E20F2C0}" type="datetime1">
              <a:rPr lang="en-US"/>
              <a:pPr>
                <a:defRPr/>
              </a:pPr>
              <a:t>3/16/2012</a:t>
            </a:fld>
            <a:endParaRPr lang="en-GB"/>
          </a:p>
        </p:txBody>
      </p:sp>
      <p:sp>
        <p:nvSpPr>
          <p:cNvPr id="8" name="Footer Placeholder 4"/>
          <p:cNvSpPr>
            <a:spLocks noGrp="1"/>
          </p:cNvSpPr>
          <p:nvPr>
            <p:ph type="ftr" sz="quarter" idx="11"/>
          </p:nvPr>
        </p:nvSpPr>
        <p:spPr/>
        <p:txBody>
          <a:bodyPr/>
          <a:lstStyle>
            <a:lvl1pPr>
              <a:defRPr/>
            </a:lvl1pPr>
          </a:lstStyle>
          <a:p>
            <a:pPr>
              <a:defRPr/>
            </a:pPr>
            <a:r>
              <a:rPr lang="fr-FR"/>
              <a:t>EC Social Protection Training 2009</a:t>
            </a:r>
            <a:endParaRPr lang="en-GB"/>
          </a:p>
        </p:txBody>
      </p:sp>
      <p:sp>
        <p:nvSpPr>
          <p:cNvPr id="9" name="Slide Number Placeholder 5"/>
          <p:cNvSpPr>
            <a:spLocks noGrp="1"/>
          </p:cNvSpPr>
          <p:nvPr>
            <p:ph type="sldNum" sz="quarter" idx="12"/>
          </p:nvPr>
        </p:nvSpPr>
        <p:spPr/>
        <p:txBody>
          <a:bodyPr/>
          <a:lstStyle>
            <a:lvl1pPr>
              <a:defRPr/>
            </a:lvl1pPr>
          </a:lstStyle>
          <a:p>
            <a:pPr>
              <a:defRPr/>
            </a:pPr>
            <a:fld id="{46C41FF3-55F3-41D6-857D-3AFE2B0E5677}"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38E50E17-9A2D-4AA4-B217-A6AC4C7CF4EA}" type="datetime1">
              <a:rPr lang="en-US"/>
              <a:pPr>
                <a:defRPr/>
              </a:pPr>
              <a:t>3/16/2012</a:t>
            </a:fld>
            <a:endParaRPr lang="en-GB"/>
          </a:p>
        </p:txBody>
      </p:sp>
      <p:sp>
        <p:nvSpPr>
          <p:cNvPr id="4" name="Footer Placeholder 4"/>
          <p:cNvSpPr>
            <a:spLocks noGrp="1"/>
          </p:cNvSpPr>
          <p:nvPr>
            <p:ph type="ftr" sz="quarter" idx="11"/>
          </p:nvPr>
        </p:nvSpPr>
        <p:spPr/>
        <p:txBody>
          <a:bodyPr/>
          <a:lstStyle>
            <a:lvl1pPr>
              <a:defRPr/>
            </a:lvl1pPr>
          </a:lstStyle>
          <a:p>
            <a:pPr>
              <a:defRPr/>
            </a:pPr>
            <a:r>
              <a:rPr lang="fr-FR"/>
              <a:t>EC Social Protection Training 2009</a:t>
            </a:r>
            <a:endParaRPr lang="en-GB"/>
          </a:p>
        </p:txBody>
      </p:sp>
      <p:sp>
        <p:nvSpPr>
          <p:cNvPr id="5" name="Slide Number Placeholder 5"/>
          <p:cNvSpPr>
            <a:spLocks noGrp="1"/>
          </p:cNvSpPr>
          <p:nvPr>
            <p:ph type="sldNum" sz="quarter" idx="12"/>
          </p:nvPr>
        </p:nvSpPr>
        <p:spPr/>
        <p:txBody>
          <a:bodyPr/>
          <a:lstStyle>
            <a:lvl1pPr>
              <a:defRPr/>
            </a:lvl1pPr>
          </a:lstStyle>
          <a:p>
            <a:pPr>
              <a:defRPr/>
            </a:pPr>
            <a:fld id="{E3CE5B9E-DC33-45C4-9BD7-323ED4BC7EE7}"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05B2528-585B-4C14-A2E0-AFC9133452A6}" type="datetime1">
              <a:rPr lang="en-US"/>
              <a:pPr>
                <a:defRPr/>
              </a:pPr>
              <a:t>3/16/2012</a:t>
            </a:fld>
            <a:endParaRPr lang="en-GB"/>
          </a:p>
        </p:txBody>
      </p:sp>
      <p:sp>
        <p:nvSpPr>
          <p:cNvPr id="3" name="Footer Placeholder 4"/>
          <p:cNvSpPr>
            <a:spLocks noGrp="1"/>
          </p:cNvSpPr>
          <p:nvPr>
            <p:ph type="ftr" sz="quarter" idx="11"/>
          </p:nvPr>
        </p:nvSpPr>
        <p:spPr/>
        <p:txBody>
          <a:bodyPr/>
          <a:lstStyle>
            <a:lvl1pPr>
              <a:defRPr/>
            </a:lvl1pPr>
          </a:lstStyle>
          <a:p>
            <a:pPr>
              <a:defRPr/>
            </a:pPr>
            <a:r>
              <a:rPr lang="fr-FR"/>
              <a:t>EC Social Protection Training 2009</a:t>
            </a:r>
            <a:endParaRPr lang="en-GB"/>
          </a:p>
        </p:txBody>
      </p:sp>
      <p:sp>
        <p:nvSpPr>
          <p:cNvPr id="4" name="Slide Number Placeholder 5"/>
          <p:cNvSpPr>
            <a:spLocks noGrp="1"/>
          </p:cNvSpPr>
          <p:nvPr>
            <p:ph type="sldNum" sz="quarter" idx="12"/>
          </p:nvPr>
        </p:nvSpPr>
        <p:spPr/>
        <p:txBody>
          <a:bodyPr/>
          <a:lstStyle>
            <a:lvl1pPr>
              <a:defRPr/>
            </a:lvl1pPr>
          </a:lstStyle>
          <a:p>
            <a:pPr>
              <a:defRPr/>
            </a:pPr>
            <a:fld id="{C8142E18-C546-4991-AFCA-284D60124330}"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9AA5D34-03BF-43C0-B438-0C60AC750185}" type="datetime1">
              <a:rPr lang="en-US"/>
              <a:pPr>
                <a:defRPr/>
              </a:pPr>
              <a:t>3/16/2012</a:t>
            </a:fld>
            <a:endParaRPr lang="en-GB"/>
          </a:p>
        </p:txBody>
      </p:sp>
      <p:sp>
        <p:nvSpPr>
          <p:cNvPr id="6" name="Footer Placeholder 4"/>
          <p:cNvSpPr>
            <a:spLocks noGrp="1"/>
          </p:cNvSpPr>
          <p:nvPr>
            <p:ph type="ftr" sz="quarter" idx="11"/>
          </p:nvPr>
        </p:nvSpPr>
        <p:spPr/>
        <p:txBody>
          <a:bodyPr/>
          <a:lstStyle>
            <a:lvl1pPr>
              <a:defRPr/>
            </a:lvl1pPr>
          </a:lstStyle>
          <a:p>
            <a:pPr>
              <a:defRPr/>
            </a:pPr>
            <a:r>
              <a:rPr lang="fr-FR"/>
              <a:t>EC Social Protection Training 2009</a:t>
            </a:r>
            <a:endParaRPr lang="en-GB"/>
          </a:p>
        </p:txBody>
      </p:sp>
      <p:sp>
        <p:nvSpPr>
          <p:cNvPr id="7" name="Slide Number Placeholder 5"/>
          <p:cNvSpPr>
            <a:spLocks noGrp="1"/>
          </p:cNvSpPr>
          <p:nvPr>
            <p:ph type="sldNum" sz="quarter" idx="12"/>
          </p:nvPr>
        </p:nvSpPr>
        <p:spPr/>
        <p:txBody>
          <a:bodyPr/>
          <a:lstStyle>
            <a:lvl1pPr>
              <a:defRPr/>
            </a:lvl1pPr>
          </a:lstStyle>
          <a:p>
            <a:pPr>
              <a:defRPr/>
            </a:pPr>
            <a:fld id="{73727614-FD0C-44CE-8D3D-562FE212A76A}"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082CA64-6AC9-4C32-B5E6-04146B5290AC}" type="datetime1">
              <a:rPr lang="en-US"/>
              <a:pPr>
                <a:defRPr/>
              </a:pPr>
              <a:t>3/16/2012</a:t>
            </a:fld>
            <a:endParaRPr lang="en-GB"/>
          </a:p>
        </p:txBody>
      </p:sp>
      <p:sp>
        <p:nvSpPr>
          <p:cNvPr id="6" name="Footer Placeholder 4"/>
          <p:cNvSpPr>
            <a:spLocks noGrp="1"/>
          </p:cNvSpPr>
          <p:nvPr>
            <p:ph type="ftr" sz="quarter" idx="11"/>
          </p:nvPr>
        </p:nvSpPr>
        <p:spPr/>
        <p:txBody>
          <a:bodyPr/>
          <a:lstStyle>
            <a:lvl1pPr>
              <a:defRPr/>
            </a:lvl1pPr>
          </a:lstStyle>
          <a:p>
            <a:pPr>
              <a:defRPr/>
            </a:pPr>
            <a:r>
              <a:rPr lang="fr-FR"/>
              <a:t>EC Social Protection Training 2009</a:t>
            </a:r>
            <a:endParaRPr lang="en-GB"/>
          </a:p>
        </p:txBody>
      </p:sp>
      <p:sp>
        <p:nvSpPr>
          <p:cNvPr id="7" name="Slide Number Placeholder 5"/>
          <p:cNvSpPr>
            <a:spLocks noGrp="1"/>
          </p:cNvSpPr>
          <p:nvPr>
            <p:ph type="sldNum" sz="quarter" idx="12"/>
          </p:nvPr>
        </p:nvSpPr>
        <p:spPr/>
        <p:txBody>
          <a:bodyPr/>
          <a:lstStyle>
            <a:lvl1pPr>
              <a:defRPr/>
            </a:lvl1pPr>
          </a:lstStyle>
          <a:p>
            <a:pPr>
              <a:defRPr/>
            </a:pPr>
            <a:fld id="{CFCBE424-7658-4EE9-B912-8310EC96A628}"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B6CB627-D4B4-4408-91D3-3777D3AE252B}" type="datetime1">
              <a:rPr lang="en-US"/>
              <a:pPr>
                <a:defRPr/>
              </a:pPr>
              <a:t>3/16/2012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fr-FR"/>
              <a:t>EC Social Protection Training 2009</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7C80637B-DC40-4612-BAB7-99AEE91093C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539552" y="2564904"/>
            <a:ext cx="7958137" cy="1440160"/>
          </a:xfrm>
        </p:spPr>
        <p:txBody>
          <a:bodyPr/>
          <a:lstStyle/>
          <a:p>
            <a:pPr eaLnBrk="1" hangingPunct="1"/>
            <a:r>
              <a:rPr lang="en-GB" sz="4000" b="1" dirty="0" smtClean="0"/>
              <a:t>‘Graduation’ in Social Protection Programmes</a:t>
            </a:r>
            <a:r>
              <a:rPr lang="en-GB" sz="3600" b="1" dirty="0" smtClean="0"/>
              <a:t/>
            </a:r>
            <a:br>
              <a:rPr lang="en-GB" sz="3600" b="1" dirty="0" smtClean="0"/>
            </a:br>
            <a:endParaRPr lang="en-GB" sz="3600" dirty="0" smtClean="0"/>
          </a:p>
        </p:txBody>
      </p:sp>
      <p:sp>
        <p:nvSpPr>
          <p:cNvPr id="3" name="Subtitle 2"/>
          <p:cNvSpPr>
            <a:spLocks noGrp="1"/>
          </p:cNvSpPr>
          <p:nvPr>
            <p:ph type="subTitle" idx="1"/>
          </p:nvPr>
        </p:nvSpPr>
        <p:spPr>
          <a:xfrm>
            <a:off x="1403648" y="4581128"/>
            <a:ext cx="6400800" cy="993292"/>
          </a:xfrm>
        </p:spPr>
        <p:txBody>
          <a:bodyPr rtlCol="0">
            <a:normAutofit/>
          </a:bodyPr>
          <a:lstStyle/>
          <a:p>
            <a:pPr eaLnBrk="1" fontAlgn="auto" hangingPunct="1">
              <a:spcAft>
                <a:spcPts val="0"/>
              </a:spcAft>
              <a:buFont typeface="Arial" pitchFamily="34" charset="0"/>
              <a:buNone/>
              <a:defRPr/>
            </a:pPr>
            <a:r>
              <a:rPr lang="en-GB" sz="2800" b="1" dirty="0" smtClean="0"/>
              <a:t>Rachel Sabates-Wheeler </a:t>
            </a:r>
          </a:p>
          <a:p>
            <a:pPr eaLnBrk="1" fontAlgn="auto" hangingPunct="1">
              <a:spcAft>
                <a:spcPts val="0"/>
              </a:spcAft>
              <a:buFont typeface="Arial" pitchFamily="34" charset="0"/>
              <a:buNone/>
              <a:defRPr/>
            </a:pPr>
            <a:endParaRPr lang="en-GB" dirty="0" smtClean="0"/>
          </a:p>
          <a:p>
            <a:pPr eaLnBrk="1" fontAlgn="auto" hangingPunct="1">
              <a:spcAft>
                <a:spcPts val="0"/>
              </a:spcAft>
              <a:buFont typeface="Arial" pitchFamily="34" charset="0"/>
              <a:buNone/>
              <a:defRPr/>
            </a:pPr>
            <a:endParaRPr lang="en-GB" dirty="0" smtClean="0"/>
          </a:p>
        </p:txBody>
      </p:sp>
      <p:sp>
        <p:nvSpPr>
          <p:cNvPr id="4" name="Subtitle 2"/>
          <p:cNvSpPr txBox="1">
            <a:spLocks/>
          </p:cNvSpPr>
          <p:nvPr/>
        </p:nvSpPr>
        <p:spPr>
          <a:xfrm>
            <a:off x="1475656" y="1628800"/>
            <a:ext cx="6400800" cy="642937"/>
          </a:xfrm>
          <a:prstGeom prst="rect">
            <a:avLst/>
          </a:prstGeom>
        </p:spPr>
        <p:txBody>
          <a:bodyPr>
            <a:normAutofit/>
          </a:bodyPr>
          <a:lstStyle/>
          <a:p>
            <a:pPr algn="ctr" fontAlgn="auto">
              <a:spcBef>
                <a:spcPct val="20000"/>
              </a:spcBef>
              <a:spcAft>
                <a:spcPts val="0"/>
              </a:spcAft>
              <a:buFont typeface="Arial" pitchFamily="34" charset="0"/>
              <a:buNone/>
              <a:defRPr/>
            </a:pPr>
            <a:endParaRPr lang="en-GB" sz="3200" dirty="0">
              <a:solidFill>
                <a:schemeClr val="tx1">
                  <a:tint val="75000"/>
                </a:schemeClr>
              </a:solidFill>
              <a:latin typeface="+mn-lt"/>
            </a:endParaRPr>
          </a:p>
        </p:txBody>
      </p:sp>
      <p:pic>
        <p:nvPicPr>
          <p:cNvPr id="2053" name="Picture 3" descr="FrontLogo"/>
          <p:cNvPicPr>
            <a:picLocks noChangeAspect="1" noChangeArrowheads="1"/>
          </p:cNvPicPr>
          <p:nvPr/>
        </p:nvPicPr>
        <p:blipFill>
          <a:blip r:embed="rId2" cstate="print"/>
          <a:srcRect/>
          <a:stretch>
            <a:fillRect/>
          </a:stretch>
        </p:blipFill>
        <p:spPr bwMode="auto">
          <a:xfrm>
            <a:off x="428625" y="6000750"/>
            <a:ext cx="1454150" cy="571500"/>
          </a:xfrm>
          <a:prstGeom prst="rect">
            <a:avLst/>
          </a:prstGeom>
          <a:noFill/>
          <a:ln w="9525">
            <a:noFill/>
            <a:miter lim="800000"/>
            <a:headEnd/>
            <a:tailEnd/>
          </a:ln>
        </p:spPr>
      </p:pic>
      <p:pic>
        <p:nvPicPr>
          <p:cNvPr id="2054" name="Picture 2"/>
          <p:cNvPicPr>
            <a:picLocks noChangeAspect="1" noChangeArrowheads="1"/>
          </p:cNvPicPr>
          <p:nvPr/>
        </p:nvPicPr>
        <p:blipFill>
          <a:blip r:embed="rId3" cstate="print"/>
          <a:srcRect/>
          <a:stretch>
            <a:fillRect/>
          </a:stretch>
        </p:blipFill>
        <p:spPr bwMode="auto">
          <a:xfrm>
            <a:off x="7215188" y="6143625"/>
            <a:ext cx="1649412" cy="454025"/>
          </a:xfrm>
          <a:prstGeom prst="rect">
            <a:avLst/>
          </a:prstGeom>
          <a:noFill/>
          <a:ln w="9525">
            <a:noFill/>
            <a:miter lim="800000"/>
            <a:headEnd/>
            <a:tailEnd/>
          </a:ln>
        </p:spPr>
      </p:pic>
      <p:sp>
        <p:nvSpPr>
          <p:cNvPr id="8" name="Rectangle 2"/>
          <p:cNvSpPr txBox="1">
            <a:spLocks noChangeArrowheads="1"/>
          </p:cNvSpPr>
          <p:nvPr/>
        </p:nvSpPr>
        <p:spPr>
          <a:xfrm>
            <a:off x="0" y="0"/>
            <a:ext cx="9144000" cy="1700808"/>
          </a:xfrm>
          <a:prstGeom prst="rect">
            <a:avLst/>
          </a:prstGeom>
          <a:solidFill>
            <a:srgbClr val="993366"/>
          </a:solidFill>
        </p:spPr>
        <p:txBody>
          <a:bodyPr anchor="ctr">
            <a:normAutofit/>
          </a:bodyPr>
          <a:lstStyle/>
          <a:p>
            <a:pPr algn="ctr" fontAlgn="auto">
              <a:spcBef>
                <a:spcPct val="20000"/>
              </a:spcBef>
              <a:spcAft>
                <a:spcPts val="0"/>
              </a:spcAft>
              <a:buFont typeface="Arial" pitchFamily="34" charset="0"/>
              <a:buNone/>
              <a:defRPr/>
            </a:pPr>
            <a:r>
              <a:rPr lang="en-GB" sz="2400" b="1" i="1" dirty="0" smtClean="0">
                <a:solidFill>
                  <a:srgbClr val="FFFF00"/>
                </a:solidFill>
                <a:latin typeface="+mn-lt"/>
              </a:rPr>
              <a:t>Washington DC,  29</a:t>
            </a:r>
            <a:r>
              <a:rPr lang="en-GB" sz="2400" b="1" i="1" baseline="30000" dirty="0" smtClean="0">
                <a:solidFill>
                  <a:srgbClr val="FFFF00"/>
                </a:solidFill>
                <a:latin typeface="+mn-lt"/>
              </a:rPr>
              <a:t>th</a:t>
            </a:r>
            <a:r>
              <a:rPr lang="en-GB" sz="2400" b="1" i="1" dirty="0" smtClean="0">
                <a:solidFill>
                  <a:srgbClr val="FFFF00"/>
                </a:solidFill>
                <a:latin typeface="+mn-lt"/>
              </a:rPr>
              <a:t> – 30</a:t>
            </a:r>
            <a:r>
              <a:rPr lang="en-GB" sz="2400" b="1" i="1" baseline="30000" dirty="0" smtClean="0">
                <a:solidFill>
                  <a:srgbClr val="FFFF00"/>
                </a:solidFill>
                <a:latin typeface="+mn-lt"/>
              </a:rPr>
              <a:t>th</a:t>
            </a:r>
            <a:r>
              <a:rPr lang="en-GB" sz="2400" b="1" i="1" dirty="0" smtClean="0">
                <a:solidFill>
                  <a:srgbClr val="FFFF00"/>
                </a:solidFill>
                <a:latin typeface="+mn-lt"/>
              </a:rPr>
              <a:t> September 2011</a:t>
            </a:r>
            <a:endParaRPr lang="en-GB" sz="2400" i="1" dirty="0">
              <a:solidFill>
                <a:srgbClr val="FFFF00"/>
              </a:solidFill>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l="1163" t="1282" r="1628" b="2777"/>
          <a:stretch>
            <a:fillRect/>
          </a:stretch>
        </p:blipFill>
        <p:spPr bwMode="auto">
          <a:xfrm>
            <a:off x="611560" y="1268760"/>
            <a:ext cx="7992888" cy="5184576"/>
          </a:xfrm>
          <a:prstGeom prst="rect">
            <a:avLst/>
          </a:prstGeom>
          <a:noFill/>
          <a:ln w="9525">
            <a:noFill/>
            <a:miter lim="800000"/>
            <a:headEnd/>
            <a:tailEnd/>
          </a:ln>
        </p:spPr>
      </p:pic>
      <p:sp>
        <p:nvSpPr>
          <p:cNvPr id="5" name="Rectangle 2"/>
          <p:cNvSpPr txBox="1">
            <a:spLocks noChangeArrowheads="1"/>
          </p:cNvSpPr>
          <p:nvPr/>
        </p:nvSpPr>
        <p:spPr>
          <a:xfrm>
            <a:off x="0" y="0"/>
            <a:ext cx="9144000" cy="1219200"/>
          </a:xfrm>
          <a:prstGeom prst="rect">
            <a:avLst/>
          </a:prstGeom>
          <a:solidFill>
            <a:srgbClr val="993366"/>
          </a:solidFill>
        </p:spPr>
        <p:txBody>
          <a:bodyPr anchor="ctr">
            <a:normAutofit/>
          </a:bodyPr>
          <a:lstStyle/>
          <a:p>
            <a:pPr algn="ctr" fontAlgn="auto">
              <a:spcAft>
                <a:spcPts val="0"/>
              </a:spcAft>
              <a:defRPr/>
            </a:pPr>
            <a:r>
              <a:rPr lang="en-GB" sz="4000" b="1" dirty="0" smtClean="0">
                <a:solidFill>
                  <a:srgbClr val="FFFF99"/>
                </a:solidFill>
                <a:effectLst>
                  <a:outerShdw blurRad="38100" dist="38100" dir="2700000" algn="tl">
                    <a:srgbClr val="000000"/>
                  </a:outerShdw>
                </a:effectLst>
                <a:latin typeface="+mj-lt"/>
                <a:ea typeface="+mj-ea"/>
                <a:cs typeface="+mj-cs"/>
              </a:rPr>
              <a:t>Graduation in the PSNP (2)</a:t>
            </a:r>
            <a:endParaRPr lang="en-GB" sz="4000" u="sng" dirty="0">
              <a:solidFill>
                <a:srgbClr val="FFFF99"/>
              </a:solidFill>
              <a:effectLst>
                <a:outerShdw blurRad="38100" dist="38100" dir="2700000" algn="tl">
                  <a:srgbClr val="000000"/>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0"/>
            <a:ext cx="8229600" cy="1143000"/>
          </a:xfrm>
        </p:spPr>
        <p:txBody>
          <a:bodyPr rtlCol="0">
            <a:normAutofit/>
          </a:bodyPr>
          <a:lstStyle/>
          <a:p>
            <a:pPr eaLnBrk="1" fontAlgn="auto" hangingPunct="1">
              <a:spcAft>
                <a:spcPts val="0"/>
              </a:spcAft>
              <a:defRPr/>
            </a:pPr>
            <a:r>
              <a:rPr lang="en-GB" b="1" dirty="0" smtClean="0">
                <a:solidFill>
                  <a:schemeClr val="accent2">
                    <a:lumMod val="75000"/>
                  </a:schemeClr>
                </a:solidFill>
              </a:rPr>
              <a:t>Bangladesh BRAC</a:t>
            </a:r>
          </a:p>
        </p:txBody>
      </p:sp>
      <p:sp>
        <p:nvSpPr>
          <p:cNvPr id="4099" name="Content Placeholder 2"/>
          <p:cNvSpPr>
            <a:spLocks noGrp="1"/>
          </p:cNvSpPr>
          <p:nvPr>
            <p:ph idx="1"/>
          </p:nvPr>
        </p:nvSpPr>
        <p:spPr>
          <a:xfrm>
            <a:off x="357188" y="1214438"/>
            <a:ext cx="8501062" cy="5286375"/>
          </a:xfrm>
        </p:spPr>
        <p:txBody>
          <a:bodyPr/>
          <a:lstStyle/>
          <a:p>
            <a:pPr eaLnBrk="1" fontAlgn="auto" hangingPunct="1">
              <a:spcAft>
                <a:spcPts val="0"/>
              </a:spcAft>
              <a:buFont typeface="Arial" pitchFamily="34" charset="0"/>
              <a:buNone/>
              <a:defRPr/>
            </a:pPr>
            <a:endParaRPr lang="en-GB" sz="2400" dirty="0" smtClean="0"/>
          </a:p>
          <a:p>
            <a:pPr eaLnBrk="1" fontAlgn="auto" hangingPunct="1">
              <a:spcAft>
                <a:spcPts val="0"/>
              </a:spcAft>
              <a:buFont typeface="Arial" pitchFamily="34" charset="0"/>
              <a:buNone/>
              <a:defRPr/>
            </a:pPr>
            <a:endParaRPr lang="en-GB" sz="800" dirty="0" smtClean="0">
              <a:solidFill>
                <a:schemeClr val="accent2">
                  <a:lumMod val="75000"/>
                </a:schemeClr>
              </a:solidFill>
            </a:endParaRPr>
          </a:p>
          <a:p>
            <a:pPr eaLnBrk="1" fontAlgn="auto" hangingPunct="1">
              <a:spcAft>
                <a:spcPts val="0"/>
              </a:spcAft>
              <a:buFont typeface="Arial" pitchFamily="34" charset="0"/>
              <a:buChar char="•"/>
              <a:defRPr/>
            </a:pPr>
            <a:endParaRPr lang="en-GB" dirty="0" smtClean="0"/>
          </a:p>
          <a:p>
            <a:pPr marL="742950" indent="-742950" eaLnBrk="1" hangingPunct="1">
              <a:buFont typeface="Arial" charset="0"/>
              <a:buNone/>
              <a:defRPr/>
            </a:pPr>
            <a:endParaRPr lang="en-GB" dirty="0" smtClean="0"/>
          </a:p>
        </p:txBody>
      </p:sp>
      <p:cxnSp>
        <p:nvCxnSpPr>
          <p:cNvPr id="5" name="Straight Connector 4"/>
          <p:cNvCxnSpPr/>
          <p:nvPr/>
        </p:nvCxnSpPr>
        <p:spPr>
          <a:xfrm>
            <a:off x="0" y="1143000"/>
            <a:ext cx="9144000" cy="0"/>
          </a:xfrm>
          <a:prstGeom prst="line">
            <a:avLst/>
          </a:prstGeom>
          <a:ln w="19050"/>
        </p:spPr>
        <p:style>
          <a:lnRef idx="1">
            <a:schemeClr val="accent2"/>
          </a:lnRef>
          <a:fillRef idx="0">
            <a:schemeClr val="accent2"/>
          </a:fillRef>
          <a:effectRef idx="0">
            <a:schemeClr val="accent2"/>
          </a:effectRef>
          <a:fontRef idx="minor">
            <a:schemeClr val="tx1"/>
          </a:fontRef>
        </p:style>
      </p:cxnSp>
      <p:pic>
        <p:nvPicPr>
          <p:cNvPr id="16389" name="Picture 2"/>
          <p:cNvPicPr>
            <a:picLocks noChangeAspect="1" noChangeArrowheads="1"/>
          </p:cNvPicPr>
          <p:nvPr/>
        </p:nvPicPr>
        <p:blipFill>
          <a:blip r:embed="rId3" cstate="print"/>
          <a:srcRect/>
          <a:stretch>
            <a:fillRect/>
          </a:stretch>
        </p:blipFill>
        <p:spPr bwMode="auto">
          <a:xfrm>
            <a:off x="-130175" y="1131888"/>
            <a:ext cx="9332913" cy="5726112"/>
          </a:xfrm>
          <a:prstGeom prst="rect">
            <a:avLst/>
          </a:prstGeom>
          <a:noFill/>
          <a:ln w="9525">
            <a:noFill/>
            <a:miter lim="800000"/>
            <a:headEnd/>
            <a:tailEnd/>
          </a:ln>
        </p:spPr>
      </p:pic>
      <p:sp>
        <p:nvSpPr>
          <p:cNvPr id="6" name="Rectangle 2"/>
          <p:cNvSpPr txBox="1">
            <a:spLocks noChangeArrowheads="1"/>
          </p:cNvSpPr>
          <p:nvPr/>
        </p:nvSpPr>
        <p:spPr>
          <a:xfrm>
            <a:off x="0" y="0"/>
            <a:ext cx="9144000" cy="1052736"/>
          </a:xfrm>
          <a:prstGeom prst="rect">
            <a:avLst/>
          </a:prstGeom>
          <a:solidFill>
            <a:srgbClr val="993366"/>
          </a:solidFill>
        </p:spPr>
        <p:txBody>
          <a:bodyPr anchor="ctr">
            <a:normAutofit/>
          </a:bodyPr>
          <a:lstStyle/>
          <a:p>
            <a:pPr algn="ctr" fontAlgn="auto">
              <a:spcAft>
                <a:spcPts val="0"/>
              </a:spcAft>
              <a:defRPr/>
            </a:pPr>
            <a:r>
              <a:rPr lang="en-GB" sz="4000" b="1" dirty="0" smtClean="0">
                <a:solidFill>
                  <a:srgbClr val="FFFF99"/>
                </a:solidFill>
                <a:effectLst>
                  <a:outerShdw blurRad="38100" dist="38100" dir="2700000" algn="tl">
                    <a:srgbClr val="000000"/>
                  </a:outerShdw>
                </a:effectLst>
                <a:latin typeface="+mj-lt"/>
                <a:ea typeface="+mj-ea"/>
                <a:cs typeface="+mj-cs"/>
              </a:rPr>
              <a:t>Bangladesh -BRAC</a:t>
            </a:r>
            <a:endParaRPr lang="en-GB" sz="4000" u="sng" dirty="0">
              <a:solidFill>
                <a:srgbClr val="FFFF99"/>
              </a:solidFill>
              <a:effectLst>
                <a:outerShdw blurRad="38100" dist="38100" dir="2700000" algn="tl">
                  <a:srgbClr val="000000"/>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8" name="Picture 4"/>
          <p:cNvPicPr>
            <a:picLocks noChangeAspect="1" noChangeArrowheads="1"/>
          </p:cNvPicPr>
          <p:nvPr/>
        </p:nvPicPr>
        <p:blipFill>
          <a:blip r:embed="rId2" cstate="print"/>
          <a:srcRect/>
          <a:stretch>
            <a:fillRect/>
          </a:stretch>
        </p:blipFill>
        <p:spPr bwMode="auto">
          <a:xfrm>
            <a:off x="1475656" y="138113"/>
            <a:ext cx="6192687" cy="6589712"/>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0"/>
            <a:ext cx="9144000" cy="1371600"/>
          </a:xfrm>
          <a:prstGeom prst="rect">
            <a:avLst/>
          </a:prstGeom>
          <a:solidFill>
            <a:srgbClr val="993366"/>
          </a:solidFill>
        </p:spPr>
        <p:txBody>
          <a:bodyPr anchor="ctr">
            <a:normAutofit/>
          </a:bodyPr>
          <a:lstStyle/>
          <a:p>
            <a:pPr algn="ctr">
              <a:defRPr/>
            </a:pPr>
            <a:r>
              <a:rPr lang="en-GB" sz="3400" b="1" dirty="0" smtClean="0">
                <a:solidFill>
                  <a:srgbClr val="FFFF99"/>
                </a:solidFill>
                <a:effectLst>
                  <a:outerShdw blurRad="38100" dist="38100" dir="2700000" algn="tl">
                    <a:srgbClr val="000000"/>
                  </a:outerShdw>
                </a:effectLst>
                <a:latin typeface="Calibri"/>
              </a:rPr>
              <a:t>Threshold graduation </a:t>
            </a:r>
            <a:r>
              <a:rPr lang="en-GB" sz="3400" b="1" dirty="0" err="1" smtClean="0">
                <a:solidFill>
                  <a:srgbClr val="FFFF99"/>
                </a:solidFill>
                <a:effectLst>
                  <a:outerShdw blurRad="38100" dist="38100" dir="2700000" algn="tl">
                    <a:srgbClr val="000000"/>
                  </a:outerShdw>
                </a:effectLst>
                <a:latin typeface="Calibri"/>
              </a:rPr>
              <a:t>vs</a:t>
            </a:r>
            <a:r>
              <a:rPr lang="en-GB" sz="3400" b="1" dirty="0" smtClean="0">
                <a:solidFill>
                  <a:srgbClr val="FFFF99"/>
                </a:solidFill>
                <a:effectLst>
                  <a:outerShdw blurRad="38100" dist="38100" dir="2700000" algn="tl">
                    <a:srgbClr val="000000"/>
                  </a:outerShdw>
                </a:effectLst>
                <a:latin typeface="Calibri"/>
              </a:rPr>
              <a:t> sustainable graduation</a:t>
            </a:r>
            <a:endParaRPr lang="en-GB" sz="3400" u="sng" dirty="0">
              <a:solidFill>
                <a:srgbClr val="FFFF99"/>
              </a:solidFill>
              <a:effectLst>
                <a:outerShdw blurRad="38100" dist="38100" dir="2700000" algn="tl">
                  <a:srgbClr val="000000"/>
                </a:outerShdw>
              </a:effectLst>
              <a:latin typeface="Calibri"/>
            </a:endParaRPr>
          </a:p>
        </p:txBody>
      </p:sp>
      <p:sp>
        <p:nvSpPr>
          <p:cNvPr id="8195" name="Rectangle 3"/>
          <p:cNvSpPr txBox="1">
            <a:spLocks noChangeArrowheads="1"/>
          </p:cNvSpPr>
          <p:nvPr/>
        </p:nvSpPr>
        <p:spPr bwMode="auto">
          <a:xfrm>
            <a:off x="457200" y="1752600"/>
            <a:ext cx="8382000" cy="4800600"/>
          </a:xfrm>
          <a:prstGeom prst="rect">
            <a:avLst/>
          </a:prstGeom>
          <a:noFill/>
          <a:ln w="9525">
            <a:noFill/>
            <a:miter lim="800000"/>
            <a:headEnd/>
            <a:tailEnd/>
          </a:ln>
        </p:spPr>
        <p:txBody>
          <a:bodyPr/>
          <a:lstStyle/>
          <a:p>
            <a:pPr marL="463550" indent="-463550">
              <a:spcAft>
                <a:spcPts val="1200"/>
              </a:spcAft>
              <a:buClr>
                <a:srgbClr val="990000"/>
              </a:buClr>
              <a:buSzPct val="85000"/>
              <a:defRPr/>
            </a:pPr>
            <a:endParaRPr lang="en-US" sz="2400" b="1" kern="0" dirty="0">
              <a:solidFill>
                <a:srgbClr val="990000"/>
              </a:solidFill>
              <a:latin typeface="+mn-lt"/>
            </a:endParaRPr>
          </a:p>
        </p:txBody>
      </p:sp>
      <p:sp>
        <p:nvSpPr>
          <p:cNvPr id="5" name="Rectangle 4"/>
          <p:cNvSpPr/>
          <p:nvPr/>
        </p:nvSpPr>
        <p:spPr>
          <a:xfrm>
            <a:off x="611560" y="1720840"/>
            <a:ext cx="8064896" cy="3139321"/>
          </a:xfrm>
          <a:prstGeom prst="rect">
            <a:avLst/>
          </a:prstGeom>
        </p:spPr>
        <p:txBody>
          <a:bodyPr wrap="square">
            <a:spAutoFit/>
          </a:bodyPr>
          <a:lstStyle/>
          <a:p>
            <a:r>
              <a:rPr lang="en-GB" sz="2000" b="1" i="1" dirty="0" smtClean="0"/>
              <a:t>Threshold graduation</a:t>
            </a:r>
            <a:r>
              <a:rPr lang="en-GB" sz="2000" b="1" dirty="0" smtClean="0"/>
              <a:t> </a:t>
            </a:r>
            <a:r>
              <a:rPr lang="en-GB" sz="2000" dirty="0" smtClean="0"/>
              <a:t>describes a process whereby recipients of support move from a position of depending on external assistance to a condition where they no longer need this support, and can therefore exit the programme. </a:t>
            </a:r>
          </a:p>
          <a:p>
            <a:endParaRPr lang="en-GB" sz="2000" i="1" dirty="0" smtClean="0"/>
          </a:p>
          <a:p>
            <a:r>
              <a:rPr lang="en-GB" sz="2000" b="1" i="1" dirty="0" smtClean="0"/>
              <a:t>Sustainable graduation </a:t>
            </a:r>
            <a:r>
              <a:rPr lang="en-GB" sz="2000" dirty="0" smtClean="0"/>
              <a:t>clearly requires threshold graduation to be met, however this is not hold in the reverse case. This is because sustainability of a strengthened livelihood is time-dependent and requires a measure of resilience in the face of a negative change. </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nodePh="1">
                                  <p:stCondLst>
                                    <p:cond delay="0"/>
                                  </p:stCondLst>
                                  <p:endCondLst>
                                    <p:cond evt="begin" delay="0">
                                      <p:tn val="5"/>
                                    </p:cond>
                                  </p:end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rot="5400000" flipH="1" flipV="1">
            <a:off x="-504564" y="3465004"/>
            <a:ext cx="396044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475656" y="5445224"/>
            <a:ext cx="5400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Freeform 7"/>
          <p:cNvSpPr/>
          <p:nvPr/>
        </p:nvSpPr>
        <p:spPr>
          <a:xfrm>
            <a:off x="1501254" y="1815152"/>
            <a:ext cx="4954137" cy="3361899"/>
          </a:xfrm>
          <a:custGeom>
            <a:avLst/>
            <a:gdLst>
              <a:gd name="connsiteX0" fmla="*/ 0 w 4954137"/>
              <a:gd name="connsiteY0" fmla="*/ 3316406 h 3361899"/>
              <a:gd name="connsiteX1" fmla="*/ 1433015 w 4954137"/>
              <a:gd name="connsiteY1" fmla="*/ 3125338 h 3361899"/>
              <a:gd name="connsiteX2" fmla="*/ 2088107 w 4954137"/>
              <a:gd name="connsiteY2" fmla="*/ 1897039 h 3361899"/>
              <a:gd name="connsiteX3" fmla="*/ 2729552 w 4954137"/>
              <a:gd name="connsiteY3" fmla="*/ 450376 h 3361899"/>
              <a:gd name="connsiteX4" fmla="*/ 4954137 w 4954137"/>
              <a:gd name="connsiteY4" fmla="*/ 0 h 33618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54137" h="3361899">
                <a:moveTo>
                  <a:pt x="0" y="3316406"/>
                </a:moveTo>
                <a:cubicBezTo>
                  <a:pt x="542498" y="3339152"/>
                  <a:pt x="1084997" y="3361899"/>
                  <a:pt x="1433015" y="3125338"/>
                </a:cubicBezTo>
                <a:cubicBezTo>
                  <a:pt x="1781033" y="2888777"/>
                  <a:pt x="1872017" y="2342866"/>
                  <a:pt x="2088107" y="1897039"/>
                </a:cubicBezTo>
                <a:cubicBezTo>
                  <a:pt x="2304197" y="1451212"/>
                  <a:pt x="2251880" y="766549"/>
                  <a:pt x="2729552" y="450376"/>
                </a:cubicBezTo>
                <a:cubicBezTo>
                  <a:pt x="3207224" y="134203"/>
                  <a:pt x="4080680" y="67101"/>
                  <a:pt x="4954137" y="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10" name="Straight Connector 9"/>
          <p:cNvCxnSpPr/>
          <p:nvPr/>
        </p:nvCxnSpPr>
        <p:spPr>
          <a:xfrm>
            <a:off x="1475656" y="3573016"/>
            <a:ext cx="540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211960" y="1340768"/>
            <a:ext cx="2736304" cy="338554"/>
          </a:xfrm>
          <a:prstGeom prst="rect">
            <a:avLst/>
          </a:prstGeom>
          <a:noFill/>
        </p:spPr>
        <p:txBody>
          <a:bodyPr wrap="square" rtlCol="0">
            <a:spAutoFit/>
          </a:bodyPr>
          <a:lstStyle/>
          <a:p>
            <a:r>
              <a:rPr lang="en-GB" sz="1600" dirty="0" smtClean="0"/>
              <a:t>Asset accumulation path</a:t>
            </a:r>
            <a:endParaRPr lang="en-GB" sz="1600" dirty="0"/>
          </a:p>
        </p:txBody>
      </p:sp>
      <p:sp>
        <p:nvSpPr>
          <p:cNvPr id="19" name="TextBox 18"/>
          <p:cNvSpPr txBox="1"/>
          <p:nvPr/>
        </p:nvSpPr>
        <p:spPr>
          <a:xfrm>
            <a:off x="5580112" y="2852936"/>
            <a:ext cx="2520280" cy="338554"/>
          </a:xfrm>
          <a:prstGeom prst="rect">
            <a:avLst/>
          </a:prstGeom>
          <a:noFill/>
        </p:spPr>
        <p:txBody>
          <a:bodyPr wrap="square" rtlCol="0">
            <a:spAutoFit/>
          </a:bodyPr>
          <a:lstStyle/>
          <a:p>
            <a:r>
              <a:rPr lang="en-GB" sz="1600" dirty="0" smtClean="0"/>
              <a:t>Markets; climate…. </a:t>
            </a:r>
            <a:endParaRPr lang="en-GB" sz="1600" dirty="0"/>
          </a:p>
        </p:txBody>
      </p:sp>
      <p:sp>
        <p:nvSpPr>
          <p:cNvPr id="20" name="TextBox 19"/>
          <p:cNvSpPr txBox="1"/>
          <p:nvPr/>
        </p:nvSpPr>
        <p:spPr>
          <a:xfrm>
            <a:off x="2267744" y="4221088"/>
            <a:ext cx="3096344" cy="338554"/>
          </a:xfrm>
          <a:prstGeom prst="rect">
            <a:avLst/>
          </a:prstGeom>
          <a:noFill/>
        </p:spPr>
        <p:txBody>
          <a:bodyPr wrap="square" rtlCol="0">
            <a:spAutoFit/>
          </a:bodyPr>
          <a:lstStyle/>
          <a:p>
            <a:r>
              <a:rPr lang="en-GB" sz="1600" dirty="0" smtClean="0"/>
              <a:t>Scale; coverage…..</a:t>
            </a:r>
            <a:endParaRPr lang="en-GB" sz="1600" dirty="0"/>
          </a:p>
        </p:txBody>
      </p:sp>
      <p:sp>
        <p:nvSpPr>
          <p:cNvPr id="21" name="TextBox 20"/>
          <p:cNvSpPr txBox="1"/>
          <p:nvPr/>
        </p:nvSpPr>
        <p:spPr>
          <a:xfrm>
            <a:off x="5796136" y="5589240"/>
            <a:ext cx="1872208" cy="276999"/>
          </a:xfrm>
          <a:prstGeom prst="rect">
            <a:avLst/>
          </a:prstGeom>
          <a:noFill/>
        </p:spPr>
        <p:txBody>
          <a:bodyPr wrap="square" rtlCol="0">
            <a:spAutoFit/>
          </a:bodyPr>
          <a:lstStyle/>
          <a:p>
            <a:r>
              <a:rPr lang="en-GB" sz="1200" dirty="0" smtClean="0"/>
              <a:t>time</a:t>
            </a:r>
            <a:endParaRPr lang="en-GB" sz="1200" dirty="0"/>
          </a:p>
        </p:txBody>
      </p:sp>
      <p:sp>
        <p:nvSpPr>
          <p:cNvPr id="22" name="TextBox 21"/>
          <p:cNvSpPr txBox="1"/>
          <p:nvPr/>
        </p:nvSpPr>
        <p:spPr>
          <a:xfrm rot="-5400000">
            <a:off x="246004" y="1459523"/>
            <a:ext cx="1872208" cy="338554"/>
          </a:xfrm>
          <a:prstGeom prst="rect">
            <a:avLst/>
          </a:prstGeom>
          <a:noFill/>
        </p:spPr>
        <p:txBody>
          <a:bodyPr wrap="square" rtlCol="0">
            <a:spAutoFit/>
          </a:bodyPr>
          <a:lstStyle/>
          <a:p>
            <a:r>
              <a:rPr lang="en-GB" sz="1600" dirty="0" smtClean="0"/>
              <a:t>assets</a:t>
            </a:r>
            <a:endParaRPr lang="en-GB" sz="1600" dirty="0"/>
          </a:p>
        </p:txBody>
      </p:sp>
      <p:sp>
        <p:nvSpPr>
          <p:cNvPr id="23" name="TextBox 22"/>
          <p:cNvSpPr txBox="1"/>
          <p:nvPr/>
        </p:nvSpPr>
        <p:spPr>
          <a:xfrm>
            <a:off x="899592" y="3356992"/>
            <a:ext cx="504056" cy="369332"/>
          </a:xfrm>
          <a:prstGeom prst="rect">
            <a:avLst/>
          </a:prstGeom>
          <a:noFill/>
        </p:spPr>
        <p:txBody>
          <a:bodyPr wrap="square" rtlCol="0">
            <a:spAutoFit/>
          </a:bodyPr>
          <a:lstStyle/>
          <a:p>
            <a:r>
              <a:rPr lang="en-GB" b="1" dirty="0" smtClean="0"/>
              <a:t>A*</a:t>
            </a:r>
            <a:endParaRPr lang="en-GB" b="1" dirty="0"/>
          </a:p>
        </p:txBody>
      </p:sp>
      <p:sp>
        <p:nvSpPr>
          <p:cNvPr id="24" name="TextBox 23"/>
          <p:cNvSpPr txBox="1"/>
          <p:nvPr/>
        </p:nvSpPr>
        <p:spPr>
          <a:xfrm>
            <a:off x="899592" y="4725144"/>
            <a:ext cx="576064" cy="369332"/>
          </a:xfrm>
          <a:prstGeom prst="rect">
            <a:avLst/>
          </a:prstGeom>
          <a:noFill/>
        </p:spPr>
        <p:txBody>
          <a:bodyPr wrap="square" rtlCol="0">
            <a:spAutoFit/>
          </a:bodyPr>
          <a:lstStyle/>
          <a:p>
            <a:r>
              <a:rPr lang="en-GB" b="1" dirty="0" err="1" smtClean="0"/>
              <a:t>A</a:t>
            </a:r>
            <a:r>
              <a:rPr lang="en-GB" b="1" baseline="-25000" dirty="0" err="1" smtClean="0"/>
              <a:t>vp</a:t>
            </a:r>
            <a:endParaRPr lang="en-GB" b="1" baseline="-25000" dirty="0"/>
          </a:p>
        </p:txBody>
      </p:sp>
      <p:sp>
        <p:nvSpPr>
          <p:cNvPr id="25" name="TextBox 24"/>
          <p:cNvSpPr txBox="1"/>
          <p:nvPr/>
        </p:nvSpPr>
        <p:spPr>
          <a:xfrm>
            <a:off x="899592" y="4077072"/>
            <a:ext cx="576064" cy="369332"/>
          </a:xfrm>
          <a:prstGeom prst="rect">
            <a:avLst/>
          </a:prstGeom>
          <a:noFill/>
        </p:spPr>
        <p:txBody>
          <a:bodyPr wrap="square" rtlCol="0">
            <a:spAutoFit/>
          </a:bodyPr>
          <a:lstStyle/>
          <a:p>
            <a:r>
              <a:rPr lang="en-GB" b="1" dirty="0" err="1" smtClean="0"/>
              <a:t>A</a:t>
            </a:r>
            <a:r>
              <a:rPr lang="en-GB" b="1" baseline="-25000" dirty="0" err="1" smtClean="0"/>
              <a:t>p</a:t>
            </a:r>
            <a:endParaRPr lang="en-GB" b="1" baseline="-25000" dirty="0"/>
          </a:p>
        </p:txBody>
      </p:sp>
      <p:sp>
        <p:nvSpPr>
          <p:cNvPr id="26" name="TextBox 25"/>
          <p:cNvSpPr txBox="1"/>
          <p:nvPr/>
        </p:nvSpPr>
        <p:spPr>
          <a:xfrm>
            <a:off x="899592" y="2780928"/>
            <a:ext cx="576064" cy="369332"/>
          </a:xfrm>
          <a:prstGeom prst="rect">
            <a:avLst/>
          </a:prstGeom>
          <a:noFill/>
        </p:spPr>
        <p:txBody>
          <a:bodyPr wrap="square" rtlCol="0">
            <a:spAutoFit/>
          </a:bodyPr>
          <a:lstStyle/>
          <a:p>
            <a:r>
              <a:rPr lang="en-GB" b="1" dirty="0" err="1" smtClean="0"/>
              <a:t>A</a:t>
            </a:r>
            <a:r>
              <a:rPr lang="en-GB" b="1" baseline="-25000" dirty="0" err="1"/>
              <a:t>n</a:t>
            </a:r>
            <a:r>
              <a:rPr lang="en-GB" b="1" baseline="-25000" dirty="0" err="1" smtClean="0"/>
              <a:t>p</a:t>
            </a:r>
            <a:endParaRPr lang="en-GB" b="1" baseline="-25000" dirty="0"/>
          </a:p>
        </p:txBody>
      </p:sp>
      <p:sp>
        <p:nvSpPr>
          <p:cNvPr id="27" name="Rectangle 2"/>
          <p:cNvSpPr txBox="1">
            <a:spLocks noChangeArrowheads="1"/>
          </p:cNvSpPr>
          <p:nvPr/>
        </p:nvSpPr>
        <p:spPr>
          <a:xfrm>
            <a:off x="0" y="0"/>
            <a:ext cx="9144000" cy="1052736"/>
          </a:xfrm>
          <a:prstGeom prst="rect">
            <a:avLst/>
          </a:prstGeom>
          <a:solidFill>
            <a:srgbClr val="993366"/>
          </a:solidFill>
        </p:spPr>
        <p:txBody>
          <a:bodyPr anchor="ctr">
            <a:normAutofit/>
          </a:bodyPr>
          <a:lstStyle/>
          <a:p>
            <a:pPr algn="ctr">
              <a:defRPr/>
            </a:pPr>
            <a:r>
              <a:rPr lang="en-GB" sz="3400" b="1" dirty="0" smtClean="0">
                <a:solidFill>
                  <a:srgbClr val="FFFF99"/>
                </a:solidFill>
                <a:effectLst>
                  <a:outerShdw blurRad="38100" dist="38100" dir="2700000" algn="tl">
                    <a:srgbClr val="000000"/>
                  </a:outerShdw>
                </a:effectLst>
                <a:latin typeface="Calibri"/>
              </a:rPr>
              <a:t>The reality</a:t>
            </a:r>
            <a:endParaRPr lang="en-GB" sz="3400" u="sng" dirty="0">
              <a:solidFill>
                <a:srgbClr val="FFFF99"/>
              </a:solidFill>
              <a:effectLst>
                <a:outerShdw blurRad="38100" dist="38100" dir="2700000" algn="tl">
                  <a:srgbClr val="000000"/>
                </a:outerShdw>
              </a:effectLst>
              <a:latin typeface="Calibri"/>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412776"/>
            <a:ext cx="7992888" cy="4454624"/>
          </a:xfrm>
        </p:spPr>
        <p:txBody>
          <a:bodyPr/>
          <a:lstStyle/>
          <a:p>
            <a:pPr>
              <a:buNone/>
            </a:pPr>
            <a:endParaRPr lang="en-US" sz="2000" dirty="0" smtClean="0"/>
          </a:p>
          <a:p>
            <a:pPr>
              <a:buNone/>
            </a:pPr>
            <a:endParaRPr lang="en-US" sz="2000" dirty="0" smtClean="0"/>
          </a:p>
          <a:p>
            <a:pPr>
              <a:buNone/>
            </a:pPr>
            <a:r>
              <a:rPr lang="en-GB" sz="2000" dirty="0" smtClean="0"/>
              <a:t> </a:t>
            </a:r>
            <a:r>
              <a:rPr lang="en-GB" sz="2400" dirty="0" smtClean="0"/>
              <a:t>‘Transfer dilution’ occurs when less than the originally planned per capita transfer reaches the intended beneficiary, in the interests of including more beneficiaries in the programme.</a:t>
            </a:r>
          </a:p>
          <a:p>
            <a:pPr>
              <a:buNone/>
            </a:pPr>
            <a:endParaRPr lang="en-GB" sz="2400" dirty="0" smtClean="0"/>
          </a:p>
          <a:p>
            <a:pPr>
              <a:buNone/>
            </a:pPr>
            <a:r>
              <a:rPr lang="en-GB" sz="2400" dirty="0" smtClean="0"/>
              <a:t>Full-Family/Full targeting is when all members of the household receive their full entitlement</a:t>
            </a:r>
            <a:endParaRPr lang="en-US" sz="2400" dirty="0"/>
          </a:p>
        </p:txBody>
      </p:sp>
      <p:sp>
        <p:nvSpPr>
          <p:cNvPr id="5" name="Rectangle 2"/>
          <p:cNvSpPr txBox="1">
            <a:spLocks noChangeArrowheads="1"/>
          </p:cNvSpPr>
          <p:nvPr/>
        </p:nvSpPr>
        <p:spPr>
          <a:xfrm>
            <a:off x="0" y="0"/>
            <a:ext cx="9144000" cy="1052736"/>
          </a:xfrm>
          <a:prstGeom prst="rect">
            <a:avLst/>
          </a:prstGeom>
          <a:solidFill>
            <a:srgbClr val="993366"/>
          </a:solidFill>
        </p:spPr>
        <p:txBody>
          <a:bodyPr anchor="ctr">
            <a:normAutofit/>
          </a:bodyPr>
          <a:lstStyle/>
          <a:p>
            <a:pPr algn="ctr">
              <a:defRPr/>
            </a:pPr>
            <a:r>
              <a:rPr lang="en-GB" sz="4000" b="1" dirty="0" smtClean="0">
                <a:solidFill>
                  <a:srgbClr val="FFFF99"/>
                </a:solidFill>
                <a:effectLst>
                  <a:outerShdw blurRad="38100" dist="38100" dir="2700000" algn="tl">
                    <a:srgbClr val="000000"/>
                  </a:outerShdw>
                </a:effectLst>
                <a:latin typeface="Calibri"/>
              </a:rPr>
              <a:t>Transfer dilution</a:t>
            </a:r>
            <a:endParaRPr lang="en-GB" sz="4000" u="sng" dirty="0">
              <a:solidFill>
                <a:srgbClr val="FFFF99"/>
              </a:solidFill>
              <a:effectLst>
                <a:outerShdw blurRad="38100" dist="38100" dir="2700000" algn="tl">
                  <a:srgbClr val="000000"/>
                </a:outerShdw>
              </a:effectLst>
              <a:latin typeface="Calibri"/>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96752"/>
            <a:ext cx="8229600" cy="4670648"/>
          </a:xfrm>
        </p:spPr>
        <p:txBody>
          <a:bodyPr/>
          <a:lstStyle/>
          <a:p>
            <a:pPr>
              <a:buNone/>
            </a:pPr>
            <a:endParaRPr lang="en-US" sz="2000" dirty="0" smtClean="0"/>
          </a:p>
          <a:p>
            <a:pPr>
              <a:buNone/>
            </a:pPr>
            <a:endParaRPr lang="en-US" sz="2000" dirty="0" smtClean="0"/>
          </a:p>
          <a:p>
            <a:r>
              <a:rPr lang="en-US" sz="2000" dirty="0" smtClean="0"/>
              <a:t>In a recent evaluation of the PSNP in pastoralist areas we examine the extent to which full-family targeting (FFT) was being practiced.  In the quantitative household survey instrument we recorded the amount of grain payments received, by month between December 2009 to November 2010. </a:t>
            </a:r>
          </a:p>
          <a:p>
            <a:endParaRPr lang="en-US" sz="2000" dirty="0" smtClean="0"/>
          </a:p>
          <a:p>
            <a:r>
              <a:rPr lang="en-US" sz="2000" dirty="0" smtClean="0"/>
              <a:t>We use this information to tabulate, by </a:t>
            </a:r>
            <a:r>
              <a:rPr lang="en-US" sz="2000" dirty="0" err="1" smtClean="0"/>
              <a:t>woreda</a:t>
            </a:r>
            <a:r>
              <a:rPr lang="en-US" sz="2000" dirty="0" smtClean="0"/>
              <a:t>, mean levels of grain payments and household size. We show  just five </a:t>
            </a:r>
            <a:r>
              <a:rPr lang="en-US" sz="2000" dirty="0" err="1" smtClean="0"/>
              <a:t>woredas</a:t>
            </a:r>
            <a:r>
              <a:rPr lang="en-US" sz="2000" dirty="0" smtClean="0"/>
              <a:t> here.</a:t>
            </a:r>
          </a:p>
          <a:p>
            <a:endParaRPr lang="en-US" sz="2000" dirty="0" smtClean="0"/>
          </a:p>
          <a:p>
            <a:r>
              <a:rPr lang="en-US" sz="2000" dirty="0" smtClean="0"/>
              <a:t>If FFT is being practiced, we expect to see payment levels rising with household size</a:t>
            </a:r>
            <a:endParaRPr lang="en-US" sz="2000" dirty="0"/>
          </a:p>
        </p:txBody>
      </p:sp>
      <p:sp>
        <p:nvSpPr>
          <p:cNvPr id="5" name="Rectangle 2"/>
          <p:cNvSpPr txBox="1">
            <a:spLocks noChangeArrowheads="1"/>
          </p:cNvSpPr>
          <p:nvPr/>
        </p:nvSpPr>
        <p:spPr>
          <a:xfrm>
            <a:off x="0" y="0"/>
            <a:ext cx="9144000" cy="1052736"/>
          </a:xfrm>
          <a:prstGeom prst="rect">
            <a:avLst/>
          </a:prstGeom>
          <a:solidFill>
            <a:srgbClr val="993366"/>
          </a:solidFill>
        </p:spPr>
        <p:txBody>
          <a:bodyPr anchor="ctr">
            <a:normAutofit/>
          </a:bodyPr>
          <a:lstStyle/>
          <a:p>
            <a:pPr algn="ctr">
              <a:defRPr/>
            </a:pPr>
            <a:r>
              <a:rPr lang="en-GB" sz="3400" b="1" dirty="0" smtClean="0">
                <a:solidFill>
                  <a:srgbClr val="FFFF99"/>
                </a:solidFill>
                <a:effectLst>
                  <a:outerShdw blurRad="38100" dist="38100" dir="2700000" algn="tl">
                    <a:srgbClr val="000000"/>
                  </a:outerShdw>
                </a:effectLst>
                <a:latin typeface="Calibri"/>
              </a:rPr>
              <a:t>Transfer dilution: programme-specific</a:t>
            </a:r>
            <a:endParaRPr lang="en-GB" sz="3400" u="sng" dirty="0">
              <a:solidFill>
                <a:srgbClr val="FFFF99"/>
              </a:solidFill>
              <a:effectLst>
                <a:outerShdw blurRad="38100" dist="38100" dir="2700000" algn="tl">
                  <a:srgbClr val="000000"/>
                </a:outerShdw>
              </a:effectLst>
              <a:latin typeface="Calibri"/>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60648"/>
            <a:ext cx="8229600" cy="639762"/>
          </a:xfrm>
        </p:spPr>
        <p:txBody>
          <a:bodyPr/>
          <a:lstStyle/>
          <a:p>
            <a:r>
              <a:rPr lang="en-US" sz="2400" b="1" dirty="0" smtClean="0"/>
              <a:t>Total grain payments by household size</a:t>
            </a:r>
            <a:endParaRPr lang="en-US" sz="2400" dirty="0"/>
          </a:p>
        </p:txBody>
      </p:sp>
      <p:graphicFrame>
        <p:nvGraphicFramePr>
          <p:cNvPr id="7" name="Content Placeholder 6"/>
          <p:cNvGraphicFramePr>
            <a:graphicFrameLocks noGrp="1"/>
          </p:cNvGraphicFramePr>
          <p:nvPr>
            <p:ph idx="1"/>
          </p:nvPr>
        </p:nvGraphicFramePr>
        <p:xfrm>
          <a:off x="381000" y="762000"/>
          <a:ext cx="8229600" cy="5105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639762"/>
          </a:xfrm>
        </p:spPr>
        <p:txBody>
          <a:bodyPr/>
          <a:lstStyle/>
          <a:p>
            <a:r>
              <a:rPr lang="en-US" sz="2400" b="1" dirty="0" smtClean="0"/>
              <a:t>Total grain payments by household size, </a:t>
            </a:r>
            <a:r>
              <a:rPr lang="en-US" sz="2400" b="1" dirty="0" err="1" smtClean="0"/>
              <a:t>Erer</a:t>
            </a:r>
            <a:endParaRPr lang="en-US" sz="2400" dirty="0"/>
          </a:p>
        </p:txBody>
      </p:sp>
      <p:graphicFrame>
        <p:nvGraphicFramePr>
          <p:cNvPr id="6" name="Content Placeholder 5"/>
          <p:cNvGraphicFramePr>
            <a:graphicFrameLocks noGrp="1"/>
          </p:cNvGraphicFramePr>
          <p:nvPr>
            <p:ph idx="1"/>
          </p:nvPr>
        </p:nvGraphicFramePr>
        <p:xfrm>
          <a:off x="381000" y="762000"/>
          <a:ext cx="8229600" cy="5105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639762"/>
          </a:xfrm>
        </p:spPr>
        <p:txBody>
          <a:bodyPr/>
          <a:lstStyle/>
          <a:p>
            <a:r>
              <a:rPr lang="en-US" sz="2400" b="1" dirty="0" smtClean="0"/>
              <a:t>Total grain payments by household size, </a:t>
            </a:r>
            <a:r>
              <a:rPr lang="en-US" sz="2400" b="1" dirty="0" err="1" smtClean="0"/>
              <a:t>Gursum</a:t>
            </a:r>
            <a:endParaRPr lang="en-US" sz="2400" dirty="0"/>
          </a:p>
        </p:txBody>
      </p:sp>
      <p:graphicFrame>
        <p:nvGraphicFramePr>
          <p:cNvPr id="6" name="Content Placeholder 5"/>
          <p:cNvGraphicFramePr>
            <a:graphicFrameLocks noGrp="1"/>
          </p:cNvGraphicFramePr>
          <p:nvPr>
            <p:ph idx="1"/>
          </p:nvPr>
        </p:nvGraphicFramePr>
        <p:xfrm>
          <a:off x="381000" y="838200"/>
          <a:ext cx="8229600" cy="5029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0"/>
            <a:ext cx="8229600" cy="1143000"/>
          </a:xfrm>
        </p:spPr>
        <p:txBody>
          <a:bodyPr rtlCol="0">
            <a:normAutofit/>
          </a:bodyPr>
          <a:lstStyle/>
          <a:p>
            <a:pPr eaLnBrk="1" fontAlgn="auto" hangingPunct="1">
              <a:spcAft>
                <a:spcPts val="0"/>
              </a:spcAft>
              <a:defRPr/>
            </a:pPr>
            <a:r>
              <a:rPr lang="en-GB" b="1" dirty="0" smtClean="0">
                <a:solidFill>
                  <a:schemeClr val="accent2">
                    <a:lumMod val="75000"/>
                  </a:schemeClr>
                </a:solidFill>
              </a:rPr>
              <a:t>Outline</a:t>
            </a:r>
          </a:p>
        </p:txBody>
      </p:sp>
      <p:sp>
        <p:nvSpPr>
          <p:cNvPr id="4099" name="Content Placeholder 2"/>
          <p:cNvSpPr>
            <a:spLocks noGrp="1"/>
          </p:cNvSpPr>
          <p:nvPr>
            <p:ph idx="1"/>
          </p:nvPr>
        </p:nvSpPr>
        <p:spPr>
          <a:xfrm>
            <a:off x="357188" y="1916832"/>
            <a:ext cx="8572500" cy="4726856"/>
          </a:xfrm>
        </p:spPr>
        <p:txBody>
          <a:bodyPr/>
          <a:lstStyle/>
          <a:p>
            <a:pPr marL="514350" indent="-514350" eaLnBrk="1" fontAlgn="auto" hangingPunct="1">
              <a:spcAft>
                <a:spcPts val="0"/>
              </a:spcAft>
              <a:buFont typeface="Arial" charset="0"/>
              <a:buNone/>
              <a:defRPr/>
            </a:pPr>
            <a:endParaRPr lang="en-GB" sz="2200" b="1" dirty="0" smtClean="0">
              <a:solidFill>
                <a:schemeClr val="accent2">
                  <a:lumMod val="75000"/>
                </a:schemeClr>
              </a:solidFill>
            </a:endParaRPr>
          </a:p>
          <a:p>
            <a:pPr marL="514350" indent="-514350" eaLnBrk="1" fontAlgn="auto" hangingPunct="1">
              <a:spcAft>
                <a:spcPts val="0"/>
              </a:spcAft>
              <a:defRPr/>
            </a:pPr>
            <a:r>
              <a:rPr lang="en-GB" sz="2800" b="1" dirty="0" smtClean="0">
                <a:solidFill>
                  <a:schemeClr val="accent2">
                    <a:lumMod val="75000"/>
                  </a:schemeClr>
                </a:solidFill>
              </a:rPr>
              <a:t>The remit of Social Protection</a:t>
            </a:r>
          </a:p>
          <a:p>
            <a:pPr marL="514350" indent="-514350" eaLnBrk="1" fontAlgn="auto" hangingPunct="1">
              <a:spcAft>
                <a:spcPts val="0"/>
              </a:spcAft>
              <a:defRPr/>
            </a:pPr>
            <a:r>
              <a:rPr lang="en-GB" sz="2800" b="1" dirty="0" smtClean="0">
                <a:solidFill>
                  <a:schemeClr val="accent2">
                    <a:lumMod val="75000"/>
                  </a:schemeClr>
                </a:solidFill>
              </a:rPr>
              <a:t>How does SP facilitate development objectives</a:t>
            </a:r>
          </a:p>
          <a:p>
            <a:pPr marL="514350" indent="-514350" eaLnBrk="1" fontAlgn="auto" hangingPunct="1">
              <a:spcAft>
                <a:spcPts val="0"/>
              </a:spcAft>
              <a:defRPr/>
            </a:pPr>
            <a:r>
              <a:rPr lang="en-GB" sz="2800" b="1" dirty="0" smtClean="0">
                <a:solidFill>
                  <a:schemeClr val="accent2">
                    <a:lumMod val="75000"/>
                  </a:schemeClr>
                </a:solidFill>
              </a:rPr>
              <a:t>Graduation for anti-poverty programming</a:t>
            </a:r>
          </a:p>
          <a:p>
            <a:pPr marL="514350" indent="-514350" eaLnBrk="1" fontAlgn="auto" hangingPunct="1">
              <a:spcAft>
                <a:spcPts val="0"/>
              </a:spcAft>
              <a:defRPr/>
            </a:pPr>
            <a:r>
              <a:rPr lang="en-GB" sz="2800" b="1" dirty="0" smtClean="0">
                <a:solidFill>
                  <a:schemeClr val="accent2">
                    <a:lumMod val="75000"/>
                  </a:schemeClr>
                </a:solidFill>
              </a:rPr>
              <a:t>Some examples</a:t>
            </a:r>
          </a:p>
          <a:p>
            <a:pPr marL="514350" indent="-514350" eaLnBrk="1" fontAlgn="auto" hangingPunct="1">
              <a:spcAft>
                <a:spcPts val="0"/>
              </a:spcAft>
              <a:defRPr/>
            </a:pPr>
            <a:r>
              <a:rPr lang="en-GB" sz="2800" b="1" dirty="0" smtClean="0">
                <a:solidFill>
                  <a:schemeClr val="accent2">
                    <a:lumMod val="75000"/>
                  </a:schemeClr>
                </a:solidFill>
              </a:rPr>
              <a:t>Implications for comprehensive programming</a:t>
            </a:r>
          </a:p>
          <a:p>
            <a:pPr marL="514350" indent="-514350" eaLnBrk="1" fontAlgn="auto" hangingPunct="1">
              <a:spcAft>
                <a:spcPts val="0"/>
              </a:spcAft>
              <a:defRPr/>
            </a:pPr>
            <a:endParaRPr lang="en-GB" sz="2800" dirty="0" smtClean="0"/>
          </a:p>
          <a:p>
            <a:pPr marL="514350" indent="-514350" eaLnBrk="1" fontAlgn="auto" hangingPunct="1">
              <a:spcAft>
                <a:spcPts val="0"/>
              </a:spcAft>
              <a:buFont typeface="Arial" charset="0"/>
              <a:buNone/>
              <a:defRPr/>
            </a:pPr>
            <a:endParaRPr lang="en-GB" sz="2200" dirty="0" smtClean="0"/>
          </a:p>
          <a:p>
            <a:pPr marL="514350" indent="-514350" eaLnBrk="1" fontAlgn="auto" hangingPunct="1">
              <a:spcAft>
                <a:spcPts val="0"/>
              </a:spcAft>
              <a:buFont typeface="Arial" charset="0"/>
              <a:buNone/>
              <a:defRPr/>
            </a:pPr>
            <a:endParaRPr lang="en-GB" sz="2200" dirty="0" smtClean="0"/>
          </a:p>
          <a:p>
            <a:pPr marL="742950" indent="-742950" eaLnBrk="1" hangingPunct="1">
              <a:buFont typeface="Arial" pitchFamily="34" charset="0"/>
              <a:buNone/>
              <a:defRPr/>
            </a:pPr>
            <a:endParaRPr lang="en-GB" dirty="0" smtClean="0"/>
          </a:p>
        </p:txBody>
      </p:sp>
      <p:cxnSp>
        <p:nvCxnSpPr>
          <p:cNvPr id="5" name="Straight Connector 4"/>
          <p:cNvCxnSpPr/>
          <p:nvPr/>
        </p:nvCxnSpPr>
        <p:spPr>
          <a:xfrm>
            <a:off x="0" y="1143000"/>
            <a:ext cx="9144000"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6" name="Rectangle 2"/>
          <p:cNvSpPr txBox="1">
            <a:spLocks noChangeArrowheads="1"/>
          </p:cNvSpPr>
          <p:nvPr/>
        </p:nvSpPr>
        <p:spPr>
          <a:xfrm>
            <a:off x="0" y="0"/>
            <a:ext cx="9144000" cy="1219200"/>
          </a:xfrm>
          <a:prstGeom prst="rect">
            <a:avLst/>
          </a:prstGeom>
          <a:solidFill>
            <a:srgbClr val="993366"/>
          </a:solidFill>
        </p:spPr>
        <p:txBody>
          <a:bodyPr anchor="ctr">
            <a:normAutofit/>
          </a:bodyPr>
          <a:lstStyle/>
          <a:p>
            <a:pPr algn="ctr" fontAlgn="auto">
              <a:spcAft>
                <a:spcPts val="0"/>
              </a:spcAft>
              <a:defRPr/>
            </a:pPr>
            <a:r>
              <a:rPr lang="en-GB" sz="4000" b="1" dirty="0" smtClean="0">
                <a:solidFill>
                  <a:srgbClr val="FFFF99"/>
                </a:solidFill>
                <a:effectLst>
                  <a:outerShdw blurRad="38100" dist="38100" dir="2700000" algn="tl">
                    <a:srgbClr val="000000"/>
                  </a:outerShdw>
                </a:effectLst>
                <a:latin typeface="+mj-lt"/>
                <a:ea typeface="+mj-ea"/>
                <a:cs typeface="+mj-cs"/>
              </a:rPr>
              <a:t>Outline</a:t>
            </a:r>
            <a:endParaRPr lang="en-GB" sz="4000" u="sng" dirty="0">
              <a:solidFill>
                <a:srgbClr val="FFFF99"/>
              </a:solidFill>
              <a:effectLst>
                <a:outerShdw blurRad="38100" dist="38100" dir="2700000" algn="tl">
                  <a:srgbClr val="000000"/>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639762"/>
          </a:xfrm>
        </p:spPr>
        <p:txBody>
          <a:bodyPr/>
          <a:lstStyle/>
          <a:p>
            <a:r>
              <a:rPr lang="en-US" sz="2400" b="1" dirty="0" smtClean="0"/>
              <a:t>Total grain payments by household size, </a:t>
            </a:r>
            <a:r>
              <a:rPr lang="en-US" sz="2400" b="1" dirty="0" err="1" smtClean="0"/>
              <a:t>Dolo</a:t>
            </a:r>
            <a:r>
              <a:rPr lang="en-US" sz="2400" b="1" dirty="0" smtClean="0"/>
              <a:t> </a:t>
            </a:r>
            <a:r>
              <a:rPr lang="en-US" sz="2400" b="1" dirty="0" err="1" smtClean="0"/>
              <a:t>Odo</a:t>
            </a:r>
            <a:endParaRPr lang="en-US" sz="2400" dirty="0"/>
          </a:p>
        </p:txBody>
      </p:sp>
      <p:graphicFrame>
        <p:nvGraphicFramePr>
          <p:cNvPr id="6" name="Content Placeholder 5"/>
          <p:cNvGraphicFramePr>
            <a:graphicFrameLocks noGrp="1"/>
          </p:cNvGraphicFramePr>
          <p:nvPr>
            <p:ph idx="1"/>
          </p:nvPr>
        </p:nvGraphicFramePr>
        <p:xfrm>
          <a:off x="381000" y="685800"/>
          <a:ext cx="8229600" cy="5181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639762"/>
          </a:xfrm>
        </p:spPr>
        <p:txBody>
          <a:bodyPr/>
          <a:lstStyle/>
          <a:p>
            <a:r>
              <a:rPr lang="en-US" sz="2400" b="1" dirty="0" smtClean="0"/>
              <a:t>Total grain payments by household size, </a:t>
            </a:r>
            <a:r>
              <a:rPr lang="en-US" sz="2400" b="1" dirty="0" err="1" smtClean="0"/>
              <a:t>Harsin</a:t>
            </a:r>
            <a:r>
              <a:rPr lang="en-US" sz="2400" b="1" dirty="0" smtClean="0"/>
              <a:t> </a:t>
            </a:r>
            <a:endParaRPr lang="en-US" sz="2400" dirty="0"/>
          </a:p>
        </p:txBody>
      </p:sp>
      <p:graphicFrame>
        <p:nvGraphicFramePr>
          <p:cNvPr id="8" name="Chart 7"/>
          <p:cNvGraphicFramePr/>
          <p:nvPr/>
        </p:nvGraphicFramePr>
        <p:xfrm>
          <a:off x="755576" y="1196752"/>
          <a:ext cx="7200800" cy="489654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400" b="1" dirty="0" err="1" smtClean="0"/>
              <a:t>Scattergram</a:t>
            </a:r>
            <a:r>
              <a:rPr lang="en-US" sz="2400" b="1" dirty="0" smtClean="0"/>
              <a:t> of coverage and per capita transfers</a:t>
            </a:r>
            <a:endParaRPr lang="en-US" sz="2400" dirty="0"/>
          </a:p>
        </p:txBody>
      </p:sp>
      <p:pic>
        <p:nvPicPr>
          <p:cNvPr id="4" name="Content Placeholder 3"/>
          <p:cNvPicPr>
            <a:picLocks noGrp="1"/>
          </p:cNvPicPr>
          <p:nvPr>
            <p:ph idx="1"/>
          </p:nvPr>
        </p:nvPicPr>
        <p:blipFill>
          <a:blip r:embed="rId2" cstate="print"/>
          <a:srcRect/>
          <a:stretch>
            <a:fillRect/>
          </a:stretch>
        </p:blipFill>
        <p:spPr bwMode="auto">
          <a:xfrm>
            <a:off x="457200" y="990600"/>
            <a:ext cx="8229600" cy="487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12776"/>
            <a:ext cx="8229600" cy="3744416"/>
          </a:xfrm>
        </p:spPr>
        <p:txBody>
          <a:bodyPr/>
          <a:lstStyle/>
          <a:p>
            <a:pPr>
              <a:buNone/>
            </a:pPr>
            <a:r>
              <a:rPr lang="en-US" sz="2000" b="1" dirty="0" smtClean="0"/>
              <a:t>Sharing in polygamous households</a:t>
            </a:r>
          </a:p>
          <a:p>
            <a:r>
              <a:rPr lang="en-US" sz="2000" i="1" dirty="0" smtClean="0"/>
              <a:t>In </a:t>
            </a:r>
            <a:r>
              <a:rPr lang="en-US" sz="2000" i="1" dirty="0" err="1" smtClean="0"/>
              <a:t>Ewa</a:t>
            </a:r>
            <a:r>
              <a:rPr lang="en-US" sz="2000" i="1" dirty="0" smtClean="0"/>
              <a:t> and </a:t>
            </a:r>
            <a:r>
              <a:rPr lang="en-US" sz="2000" i="1" dirty="0" err="1" smtClean="0"/>
              <a:t>Teru</a:t>
            </a:r>
            <a:r>
              <a:rPr lang="en-US" sz="2000" i="1" dirty="0" smtClean="0"/>
              <a:t>, the husband is registered with one of the wives and children. Husbands decide how to share out the transfer amongst the rest of the wives, often depending on the size of each unit. </a:t>
            </a:r>
          </a:p>
          <a:p>
            <a:endParaRPr lang="en-US" sz="2000" dirty="0" smtClean="0"/>
          </a:p>
          <a:p>
            <a:pPr>
              <a:buNone/>
            </a:pPr>
            <a:r>
              <a:rPr lang="en-US" sz="2000" b="1" dirty="0" smtClean="0"/>
              <a:t>A culture of sharing</a:t>
            </a:r>
          </a:p>
          <a:p>
            <a:r>
              <a:rPr lang="en-US" sz="2000" i="1" dirty="0" smtClean="0"/>
              <a:t>In our society there is a resource sharing culture. Moreover, there are no significant wealth variations amongst a majority of the community members. We believe that food security can be realized at the community level not at the household level as it is stated in the program document (PSNP PIM). When it comes to Afar food security has to be viewed in this way. In Afar almost everything is communal.</a:t>
            </a:r>
            <a:endParaRPr lang="en-US" sz="2000" b="1" i="1" dirty="0" smtClean="0"/>
          </a:p>
          <a:p>
            <a:pPr>
              <a:buNone/>
            </a:pPr>
            <a:endParaRPr lang="en-US" sz="2000" b="1" i="1" dirty="0" smtClean="0"/>
          </a:p>
        </p:txBody>
      </p:sp>
      <p:sp>
        <p:nvSpPr>
          <p:cNvPr id="4" name="Rectangle 2"/>
          <p:cNvSpPr txBox="1">
            <a:spLocks noChangeArrowheads="1"/>
          </p:cNvSpPr>
          <p:nvPr/>
        </p:nvSpPr>
        <p:spPr>
          <a:xfrm>
            <a:off x="0" y="0"/>
            <a:ext cx="9144000" cy="1052736"/>
          </a:xfrm>
          <a:prstGeom prst="rect">
            <a:avLst/>
          </a:prstGeom>
          <a:solidFill>
            <a:srgbClr val="993366"/>
          </a:solidFill>
        </p:spPr>
        <p:txBody>
          <a:bodyPr anchor="ctr">
            <a:normAutofit/>
          </a:bodyPr>
          <a:lstStyle/>
          <a:p>
            <a:pPr algn="ctr">
              <a:defRPr/>
            </a:pPr>
            <a:r>
              <a:rPr lang="en-GB" sz="3400" b="1" dirty="0" smtClean="0">
                <a:solidFill>
                  <a:srgbClr val="FFFF99"/>
                </a:solidFill>
                <a:effectLst>
                  <a:outerShdw blurRad="38100" dist="38100" dir="2700000" algn="tl">
                    <a:srgbClr val="000000"/>
                  </a:outerShdw>
                </a:effectLst>
                <a:latin typeface="Calibri"/>
              </a:rPr>
              <a:t>Transfer Dilution: Beneficiary-specific</a:t>
            </a:r>
            <a:endParaRPr lang="en-GB" sz="3400" u="sng" dirty="0">
              <a:solidFill>
                <a:srgbClr val="FFFF99"/>
              </a:solidFill>
              <a:effectLst>
                <a:outerShdw blurRad="38100" dist="38100" dir="2700000" algn="tl">
                  <a:srgbClr val="000000"/>
                </a:outerShdw>
              </a:effectLst>
              <a:latin typeface="Calibri"/>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0"/>
            <a:ext cx="9144000" cy="1371600"/>
          </a:xfrm>
          <a:prstGeom prst="rect">
            <a:avLst/>
          </a:prstGeom>
          <a:solidFill>
            <a:srgbClr val="993366"/>
          </a:solidFill>
        </p:spPr>
        <p:txBody>
          <a:bodyPr anchor="ctr">
            <a:normAutofit/>
          </a:bodyPr>
          <a:lstStyle/>
          <a:p>
            <a:pPr algn="ctr">
              <a:defRPr/>
            </a:pPr>
            <a:r>
              <a:rPr lang="en-GB" sz="3400" b="1" dirty="0" smtClean="0">
                <a:solidFill>
                  <a:srgbClr val="FFFF99"/>
                </a:solidFill>
                <a:effectLst>
                  <a:outerShdw blurRad="38100" dist="38100" dir="2700000" algn="tl">
                    <a:srgbClr val="000000"/>
                  </a:outerShdw>
                </a:effectLst>
                <a:latin typeface="Calibri"/>
              </a:rPr>
              <a:t>Can </a:t>
            </a:r>
            <a:r>
              <a:rPr lang="en-GB" sz="3400" b="1" dirty="0">
                <a:solidFill>
                  <a:srgbClr val="FFFF99"/>
                </a:solidFill>
                <a:effectLst>
                  <a:outerShdw blurRad="38100" dist="38100" dir="2700000" algn="tl">
                    <a:srgbClr val="000000"/>
                  </a:outerShdw>
                </a:effectLst>
                <a:latin typeface="Calibri"/>
              </a:rPr>
              <a:t>social protection participants graduate?</a:t>
            </a:r>
            <a:endParaRPr lang="en-GB" sz="3400" u="sng" dirty="0">
              <a:solidFill>
                <a:srgbClr val="FFFF99"/>
              </a:solidFill>
              <a:effectLst>
                <a:outerShdw blurRad="38100" dist="38100" dir="2700000" algn="tl">
                  <a:srgbClr val="000000"/>
                </a:outerShdw>
              </a:effectLst>
              <a:latin typeface="Calibri"/>
            </a:endParaRPr>
          </a:p>
        </p:txBody>
      </p:sp>
      <p:sp>
        <p:nvSpPr>
          <p:cNvPr id="8195" name="Rectangle 3"/>
          <p:cNvSpPr txBox="1">
            <a:spLocks noChangeArrowheads="1"/>
          </p:cNvSpPr>
          <p:nvPr/>
        </p:nvSpPr>
        <p:spPr bwMode="auto">
          <a:xfrm>
            <a:off x="457200" y="1752600"/>
            <a:ext cx="8382000" cy="4800600"/>
          </a:xfrm>
          <a:prstGeom prst="rect">
            <a:avLst/>
          </a:prstGeom>
          <a:noFill/>
          <a:ln w="9525">
            <a:noFill/>
            <a:miter lim="800000"/>
            <a:headEnd/>
            <a:tailEnd/>
          </a:ln>
        </p:spPr>
        <p:txBody>
          <a:bodyPr/>
          <a:lstStyle/>
          <a:p>
            <a:pPr marL="463550" indent="-463550">
              <a:spcAft>
                <a:spcPts val="1200"/>
              </a:spcAft>
              <a:buClr>
                <a:srgbClr val="990000"/>
              </a:buClr>
              <a:buSzPct val="85000"/>
              <a:defRPr/>
            </a:pPr>
            <a:r>
              <a:rPr lang="en-GB" sz="2400" b="1" u="sng" kern="0" dirty="0">
                <a:solidFill>
                  <a:srgbClr val="990000"/>
                </a:solidFill>
                <a:latin typeface="+mn-lt"/>
              </a:rPr>
              <a:t>Constraints to graduation – Design:</a:t>
            </a:r>
          </a:p>
          <a:p>
            <a:pPr marL="463550" indent="-463550">
              <a:spcAft>
                <a:spcPts val="1200"/>
              </a:spcAft>
              <a:buClr>
                <a:srgbClr val="990000"/>
              </a:buClr>
              <a:buSzPct val="85000"/>
              <a:buFont typeface="Wingdings" pitchFamily="2" charset="2"/>
              <a:buChar char="q"/>
              <a:defRPr/>
            </a:pPr>
            <a:r>
              <a:rPr lang="en-GB" sz="2400" b="1" kern="0" dirty="0">
                <a:solidFill>
                  <a:srgbClr val="990000"/>
                </a:solidFill>
                <a:latin typeface="+mn-lt"/>
              </a:rPr>
              <a:t>Transfers are too small, limited duration, or erratic.</a:t>
            </a:r>
          </a:p>
          <a:p>
            <a:pPr marL="463550" indent="-463550">
              <a:spcAft>
                <a:spcPts val="1200"/>
              </a:spcAft>
              <a:buClr>
                <a:srgbClr val="990000"/>
              </a:buClr>
              <a:buSzPct val="85000"/>
              <a:buFont typeface="Wingdings" pitchFamily="2" charset="2"/>
              <a:buChar char="q"/>
              <a:defRPr/>
            </a:pPr>
            <a:r>
              <a:rPr lang="en-GB" sz="2400" b="1" kern="0" dirty="0">
                <a:solidFill>
                  <a:srgbClr val="990000"/>
                </a:solidFill>
                <a:latin typeface="+mn-lt"/>
              </a:rPr>
              <a:t>Inadequate support to “livelihood promotion”.</a:t>
            </a:r>
          </a:p>
          <a:p>
            <a:pPr marL="463550" indent="-463550">
              <a:spcAft>
                <a:spcPts val="1200"/>
              </a:spcAft>
              <a:buClr>
                <a:srgbClr val="990000"/>
              </a:buClr>
              <a:buSzPct val="85000"/>
              <a:buFont typeface="Wingdings" pitchFamily="2" charset="2"/>
              <a:buChar char="q"/>
              <a:defRPr/>
            </a:pPr>
            <a:r>
              <a:rPr lang="en-GB" sz="2400" b="1" kern="0" dirty="0">
                <a:solidFill>
                  <a:srgbClr val="990000"/>
                </a:solidFill>
                <a:latin typeface="+mn-lt"/>
              </a:rPr>
              <a:t>Some people will never graduate!</a:t>
            </a:r>
          </a:p>
          <a:p>
            <a:pPr marL="463550" indent="-463550">
              <a:spcAft>
                <a:spcPts val="0"/>
              </a:spcAft>
              <a:buClr>
                <a:srgbClr val="990000"/>
              </a:buClr>
              <a:buSzPct val="85000"/>
              <a:buFont typeface="Wingdings" pitchFamily="2" charset="2"/>
              <a:buChar char="q"/>
              <a:defRPr/>
            </a:pPr>
            <a:endParaRPr lang="en-GB" sz="2400" b="1" kern="0" dirty="0">
              <a:solidFill>
                <a:srgbClr val="990000"/>
              </a:solidFill>
              <a:latin typeface="+mn-lt"/>
            </a:endParaRPr>
          </a:p>
          <a:p>
            <a:pPr marL="463550" indent="-463550">
              <a:spcAft>
                <a:spcPts val="1200"/>
              </a:spcAft>
              <a:buClr>
                <a:srgbClr val="990000"/>
              </a:buClr>
              <a:buSzPct val="85000"/>
              <a:defRPr/>
            </a:pPr>
            <a:r>
              <a:rPr lang="en-GB" sz="2400" b="1" u="sng" kern="0" dirty="0">
                <a:solidFill>
                  <a:srgbClr val="990000"/>
                </a:solidFill>
                <a:latin typeface="+mn-lt"/>
              </a:rPr>
              <a:t>Constraints to graduation – Context:</a:t>
            </a:r>
          </a:p>
          <a:p>
            <a:pPr marL="463550" indent="-463550">
              <a:spcAft>
                <a:spcPts val="1200"/>
              </a:spcAft>
              <a:buClr>
                <a:srgbClr val="990000"/>
              </a:buClr>
              <a:buSzPct val="85000"/>
              <a:buFont typeface="Wingdings" pitchFamily="2" charset="2"/>
              <a:buChar char="q"/>
              <a:defRPr/>
            </a:pPr>
            <a:r>
              <a:rPr lang="en-GB" sz="2400" b="1" kern="0" dirty="0">
                <a:solidFill>
                  <a:srgbClr val="990000"/>
                </a:solidFill>
                <a:latin typeface="+mn-lt"/>
              </a:rPr>
              <a:t>Economic:       Weak markets, high structural unemployment.</a:t>
            </a:r>
          </a:p>
          <a:p>
            <a:pPr marL="463550" indent="-463550">
              <a:spcAft>
                <a:spcPts val="1200"/>
              </a:spcAft>
              <a:buClr>
                <a:srgbClr val="990000"/>
              </a:buClr>
              <a:buSzPct val="85000"/>
              <a:buFont typeface="Wingdings" pitchFamily="2" charset="2"/>
              <a:buChar char="q"/>
              <a:defRPr/>
            </a:pPr>
            <a:r>
              <a:rPr lang="en-GB" sz="2400" b="1" kern="0" dirty="0">
                <a:solidFill>
                  <a:srgbClr val="990000"/>
                </a:solidFill>
                <a:latin typeface="+mn-lt"/>
              </a:rPr>
              <a:t>Services:  	       Poor education and health services.</a:t>
            </a:r>
          </a:p>
          <a:p>
            <a:pPr marL="463550" indent="-463550">
              <a:spcAft>
                <a:spcPts val="1200"/>
              </a:spcAft>
              <a:buClr>
                <a:srgbClr val="990000"/>
              </a:buClr>
              <a:buSzPct val="85000"/>
              <a:buFont typeface="Wingdings" pitchFamily="2" charset="2"/>
              <a:buChar char="q"/>
              <a:defRPr/>
            </a:pPr>
            <a:r>
              <a:rPr lang="en-GB" sz="2400" b="1" kern="0" dirty="0">
                <a:solidFill>
                  <a:srgbClr val="990000"/>
                </a:solidFill>
                <a:latin typeface="+mn-lt"/>
              </a:rPr>
              <a:t>Vulnerability:  Livelihood shocks can negate gains.</a:t>
            </a:r>
            <a:endParaRPr lang="en-US" sz="2400" b="1" kern="0" dirty="0">
              <a:solidFill>
                <a:srgbClr val="990000"/>
              </a:solidFill>
              <a:latin typeface="+mn-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0"/>
            <a:ext cx="8229600" cy="1143000"/>
          </a:xfrm>
        </p:spPr>
        <p:txBody>
          <a:bodyPr rtlCol="0">
            <a:normAutofit/>
          </a:bodyPr>
          <a:lstStyle/>
          <a:p>
            <a:pPr eaLnBrk="1" fontAlgn="auto" hangingPunct="1">
              <a:spcAft>
                <a:spcPts val="0"/>
              </a:spcAft>
              <a:defRPr/>
            </a:pPr>
            <a:r>
              <a:rPr lang="en-GB" b="1" dirty="0" smtClean="0">
                <a:solidFill>
                  <a:schemeClr val="accent2">
                    <a:lumMod val="75000"/>
                  </a:schemeClr>
                </a:solidFill>
              </a:rPr>
              <a:t>The requirements of this remit!</a:t>
            </a:r>
          </a:p>
        </p:txBody>
      </p:sp>
      <p:sp>
        <p:nvSpPr>
          <p:cNvPr id="4099" name="Content Placeholder 2"/>
          <p:cNvSpPr>
            <a:spLocks noGrp="1"/>
          </p:cNvSpPr>
          <p:nvPr>
            <p:ph idx="1"/>
          </p:nvPr>
        </p:nvSpPr>
        <p:spPr>
          <a:xfrm>
            <a:off x="611560" y="1700808"/>
            <a:ext cx="8318128" cy="4942880"/>
          </a:xfrm>
        </p:spPr>
        <p:txBody>
          <a:bodyPr/>
          <a:lstStyle/>
          <a:p>
            <a:endParaRPr lang="en-GB" sz="5400" dirty="0" smtClean="0"/>
          </a:p>
          <a:p>
            <a:pPr marL="514350" indent="-514350" eaLnBrk="1" fontAlgn="auto" hangingPunct="1">
              <a:spcAft>
                <a:spcPts val="0"/>
              </a:spcAft>
              <a:buFont typeface="Arial" charset="0"/>
              <a:buNone/>
              <a:defRPr/>
            </a:pPr>
            <a:endParaRPr lang="en-GB" sz="2200" dirty="0" smtClean="0"/>
          </a:p>
          <a:p>
            <a:pPr marL="514350" indent="-514350" eaLnBrk="1" fontAlgn="auto" hangingPunct="1">
              <a:spcAft>
                <a:spcPts val="0"/>
              </a:spcAft>
              <a:buFont typeface="Arial" charset="0"/>
              <a:buNone/>
              <a:defRPr/>
            </a:pPr>
            <a:endParaRPr lang="en-GB" sz="2200" dirty="0" smtClean="0"/>
          </a:p>
          <a:p>
            <a:pPr marL="742950" indent="-742950" eaLnBrk="1" hangingPunct="1">
              <a:buFont typeface="Arial" pitchFamily="34" charset="0"/>
              <a:buNone/>
              <a:defRPr/>
            </a:pPr>
            <a:endParaRPr lang="en-GB" dirty="0" smtClean="0"/>
          </a:p>
        </p:txBody>
      </p:sp>
      <p:cxnSp>
        <p:nvCxnSpPr>
          <p:cNvPr id="5" name="Straight Connector 4"/>
          <p:cNvCxnSpPr/>
          <p:nvPr/>
        </p:nvCxnSpPr>
        <p:spPr>
          <a:xfrm>
            <a:off x="0" y="1143000"/>
            <a:ext cx="9144000"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6" name="Rectangle 2"/>
          <p:cNvSpPr txBox="1">
            <a:spLocks noChangeArrowheads="1"/>
          </p:cNvSpPr>
          <p:nvPr/>
        </p:nvSpPr>
        <p:spPr>
          <a:xfrm>
            <a:off x="0" y="0"/>
            <a:ext cx="9144000" cy="1219200"/>
          </a:xfrm>
          <a:prstGeom prst="rect">
            <a:avLst/>
          </a:prstGeom>
          <a:solidFill>
            <a:srgbClr val="993366"/>
          </a:solidFill>
        </p:spPr>
        <p:txBody>
          <a:bodyPr anchor="ctr">
            <a:normAutofit lnSpcReduction="10000"/>
          </a:bodyPr>
          <a:lstStyle/>
          <a:p>
            <a:pPr algn="ctr" fontAlgn="auto">
              <a:spcAft>
                <a:spcPts val="0"/>
              </a:spcAft>
              <a:defRPr/>
            </a:pPr>
            <a:r>
              <a:rPr lang="en-GB" sz="4000" b="1" dirty="0" smtClean="0">
                <a:solidFill>
                  <a:srgbClr val="FFFF99"/>
                </a:solidFill>
                <a:effectLst>
                  <a:outerShdw blurRad="38100" dist="38100" dir="2700000" algn="tl">
                    <a:srgbClr val="000000"/>
                  </a:outerShdw>
                </a:effectLst>
                <a:latin typeface="+mj-lt"/>
                <a:ea typeface="+mj-ea"/>
                <a:cs typeface="+mj-cs"/>
              </a:rPr>
              <a:t>Critical factors for comprehensive programmes?</a:t>
            </a:r>
            <a:endParaRPr lang="en-GB" sz="4000" u="sng" dirty="0">
              <a:solidFill>
                <a:srgbClr val="FFFF99"/>
              </a:solidFill>
              <a:effectLst>
                <a:outerShdw blurRad="38100" dist="38100" dir="2700000" algn="tl">
                  <a:srgbClr val="000000"/>
                </a:outerShdw>
              </a:effectLst>
              <a:latin typeface="+mj-lt"/>
              <a:ea typeface="+mj-ea"/>
              <a:cs typeface="+mj-cs"/>
            </a:endParaRPr>
          </a:p>
        </p:txBody>
      </p:sp>
      <p:sp>
        <p:nvSpPr>
          <p:cNvPr id="7" name="Rectangle 3"/>
          <p:cNvSpPr txBox="1">
            <a:spLocks noChangeArrowheads="1"/>
          </p:cNvSpPr>
          <p:nvPr/>
        </p:nvSpPr>
        <p:spPr bwMode="auto">
          <a:xfrm>
            <a:off x="304800" y="1772816"/>
            <a:ext cx="8458200" cy="4856584"/>
          </a:xfrm>
          <a:prstGeom prst="rect">
            <a:avLst/>
          </a:prstGeom>
          <a:noFill/>
          <a:ln w="9525">
            <a:noFill/>
            <a:miter lim="800000"/>
            <a:headEnd/>
            <a:tailEnd/>
          </a:ln>
        </p:spPr>
        <p:txBody>
          <a:bodyPr/>
          <a:lstStyle/>
          <a:p>
            <a:pPr marL="463550" lvl="1" indent="-463550" eaLnBrk="0" hangingPunct="0">
              <a:spcAft>
                <a:spcPts val="1800"/>
              </a:spcAft>
              <a:buClr>
                <a:srgbClr val="990033"/>
              </a:buClr>
              <a:buFont typeface="Arial" pitchFamily="34" charset="0"/>
              <a:buChar char="•"/>
            </a:pPr>
            <a:r>
              <a:rPr lang="en-GB" sz="2400" b="1" dirty="0" smtClean="0">
                <a:solidFill>
                  <a:srgbClr val="990033"/>
                </a:solidFill>
                <a:latin typeface="Calibri" pitchFamily="34" charset="0"/>
              </a:rPr>
              <a:t>Coordinated development across sectors</a:t>
            </a:r>
          </a:p>
          <a:p>
            <a:pPr marL="463550" lvl="1" indent="-463550" eaLnBrk="0" hangingPunct="0">
              <a:spcAft>
                <a:spcPts val="1800"/>
              </a:spcAft>
              <a:buClr>
                <a:srgbClr val="990033"/>
              </a:buClr>
              <a:buFont typeface="Arial" pitchFamily="34" charset="0"/>
              <a:buChar char="•"/>
            </a:pPr>
            <a:r>
              <a:rPr lang="en-GB" sz="2400" b="1" dirty="0" smtClean="0">
                <a:solidFill>
                  <a:srgbClr val="990033"/>
                </a:solidFill>
                <a:latin typeface="Calibri" pitchFamily="34" charset="0"/>
              </a:rPr>
              <a:t>Social protection systems not </a:t>
            </a:r>
            <a:r>
              <a:rPr lang="en-GB" sz="2400" b="1" smtClean="0">
                <a:solidFill>
                  <a:srgbClr val="990033"/>
                </a:solidFill>
                <a:latin typeface="Calibri" pitchFamily="34" charset="0"/>
              </a:rPr>
              <a:t>just programmes</a:t>
            </a:r>
          </a:p>
          <a:p>
            <a:pPr marL="463550" lvl="1" indent="-463550" eaLnBrk="0" hangingPunct="0">
              <a:spcAft>
                <a:spcPts val="1800"/>
              </a:spcAft>
              <a:buClr>
                <a:srgbClr val="990033"/>
              </a:buClr>
              <a:buFont typeface="Arial" pitchFamily="34" charset="0"/>
              <a:buChar char="•"/>
            </a:pPr>
            <a:r>
              <a:rPr lang="en-GB" sz="2400" b="1" dirty="0" smtClean="0">
                <a:solidFill>
                  <a:srgbClr val="990033"/>
                </a:solidFill>
                <a:latin typeface="Calibri" pitchFamily="34" charset="0"/>
              </a:rPr>
              <a:t>Predictable and sustainable financing</a:t>
            </a:r>
          </a:p>
          <a:p>
            <a:pPr marL="463550" lvl="1" indent="-463550" eaLnBrk="0" hangingPunct="0">
              <a:spcAft>
                <a:spcPts val="1800"/>
              </a:spcAft>
              <a:buClr>
                <a:srgbClr val="990033"/>
              </a:buClr>
              <a:buFont typeface="Arial" pitchFamily="34" charset="0"/>
              <a:buChar char="•"/>
            </a:pPr>
            <a:r>
              <a:rPr lang="en-GB" sz="2400" b="1" dirty="0" smtClean="0">
                <a:solidFill>
                  <a:srgbClr val="990033"/>
                </a:solidFill>
                <a:latin typeface="Calibri" pitchFamily="34" charset="0"/>
              </a:rPr>
              <a:t>A long term vision/programme</a:t>
            </a:r>
          </a:p>
          <a:p>
            <a:pPr marL="463550" lvl="1" indent="-463550" eaLnBrk="0" hangingPunct="0">
              <a:spcAft>
                <a:spcPts val="1800"/>
              </a:spcAft>
              <a:buClr>
                <a:srgbClr val="990033"/>
              </a:buClr>
              <a:buFont typeface="Arial" pitchFamily="34" charset="0"/>
              <a:buChar char="•"/>
            </a:pPr>
            <a:r>
              <a:rPr lang="en-GB" sz="2400" b="1" dirty="0" smtClean="0">
                <a:solidFill>
                  <a:srgbClr val="990033"/>
                </a:solidFill>
                <a:latin typeface="Calibri" pitchFamily="34" charset="0"/>
              </a:rPr>
              <a:t>Strong political commitment</a:t>
            </a:r>
          </a:p>
          <a:p>
            <a:pPr marL="463550" lvl="1" indent="-463550" eaLnBrk="0" hangingPunct="0">
              <a:spcAft>
                <a:spcPts val="1800"/>
              </a:spcAft>
              <a:buClr>
                <a:srgbClr val="990033"/>
              </a:buClr>
              <a:buFont typeface="Arial" pitchFamily="34" charset="0"/>
              <a:buChar char="•"/>
            </a:pPr>
            <a:r>
              <a:rPr lang="en-GB" sz="2400" b="1" dirty="0" smtClean="0">
                <a:solidFill>
                  <a:srgbClr val="990033"/>
                </a:solidFill>
                <a:latin typeface="Calibri" pitchFamily="34" charset="0"/>
              </a:rPr>
              <a:t>Context appropriate</a:t>
            </a:r>
          </a:p>
          <a:p>
            <a:pPr marL="463550" lvl="1" indent="-463550" eaLnBrk="0" hangingPunct="0">
              <a:spcAft>
                <a:spcPts val="1800"/>
              </a:spcAft>
              <a:buClr>
                <a:srgbClr val="990033"/>
              </a:buClr>
              <a:buFont typeface="Arial" pitchFamily="34" charset="0"/>
              <a:buChar char="•"/>
            </a:pPr>
            <a:r>
              <a:rPr lang="en-GB" sz="2400" b="1" dirty="0" smtClean="0">
                <a:solidFill>
                  <a:srgbClr val="990033"/>
                </a:solidFill>
                <a:latin typeface="Calibri" pitchFamily="34" charset="0"/>
              </a:rPr>
              <a:t>Cross-</a:t>
            </a:r>
            <a:r>
              <a:rPr lang="en-GB" sz="2400" b="1" dirty="0" err="1" smtClean="0">
                <a:solidFill>
                  <a:srgbClr val="990033"/>
                </a:solidFill>
                <a:latin typeface="Calibri" pitchFamily="34" charset="0"/>
              </a:rPr>
              <a:t>sectoral</a:t>
            </a:r>
            <a:r>
              <a:rPr lang="en-GB" sz="2400" b="1" dirty="0" smtClean="0">
                <a:solidFill>
                  <a:srgbClr val="990033"/>
                </a:solidFill>
                <a:latin typeface="Calibri" pitchFamily="34" charset="0"/>
              </a:rPr>
              <a:t> initiatives</a:t>
            </a:r>
          </a:p>
          <a:p>
            <a:pPr marL="463550" lvl="1" indent="-463550" eaLnBrk="0" hangingPunct="0">
              <a:spcAft>
                <a:spcPts val="1800"/>
              </a:spcAft>
              <a:buClr>
                <a:srgbClr val="990033"/>
              </a:buClr>
              <a:buFont typeface="Arial" pitchFamily="34" charset="0"/>
              <a:buChar char="•"/>
            </a:pPr>
            <a:r>
              <a:rPr lang="en-GB" sz="2400" b="1" dirty="0" smtClean="0">
                <a:solidFill>
                  <a:srgbClr val="990033"/>
                </a:solidFill>
                <a:latin typeface="Calibri" pitchFamily="34" charset="0"/>
              </a:rPr>
              <a:t>Post-project/long-term M and E</a:t>
            </a:r>
          </a:p>
          <a:p>
            <a:pPr marL="463550" lvl="1" indent="-463550" eaLnBrk="0" hangingPunct="0">
              <a:spcAft>
                <a:spcPts val="1800"/>
              </a:spcAft>
              <a:buClr>
                <a:srgbClr val="990033"/>
              </a:buClr>
              <a:buFont typeface="Arial" pitchFamily="34" charset="0"/>
              <a:buChar char="•"/>
            </a:pPr>
            <a:endParaRPr lang="en-GB" sz="2400" b="1" dirty="0" smtClean="0">
              <a:solidFill>
                <a:srgbClr val="990033"/>
              </a:solidFill>
              <a:latin typeface="Calibri" pitchFamily="34" charset="0"/>
            </a:endParaRPr>
          </a:p>
          <a:p>
            <a:pPr marL="463550" lvl="1" indent="-463550" eaLnBrk="0" hangingPunct="0">
              <a:spcAft>
                <a:spcPts val="1800"/>
              </a:spcAft>
              <a:buClr>
                <a:srgbClr val="990033"/>
              </a:buClr>
              <a:buFont typeface="Arial" pitchFamily="34" charset="0"/>
              <a:buChar char="•"/>
            </a:pPr>
            <a:endParaRPr lang="en-GB" sz="2400" b="1" dirty="0" smtClean="0">
              <a:solidFill>
                <a:srgbClr val="990033"/>
              </a:solidFill>
              <a:latin typeface="Calibri" pitchFamily="34" charset="0"/>
            </a:endParaRPr>
          </a:p>
          <a:p>
            <a:pPr marL="463550" lvl="1" indent="-463550" eaLnBrk="0" hangingPunct="0">
              <a:spcAft>
                <a:spcPts val="1800"/>
              </a:spcAft>
              <a:buClr>
                <a:srgbClr val="990033"/>
              </a:buClr>
              <a:buFont typeface="Arial" pitchFamily="34" charset="0"/>
              <a:buChar char="•"/>
            </a:pPr>
            <a:endParaRPr lang="en-GB" sz="2400" b="1" dirty="0" smtClean="0">
              <a:solidFill>
                <a:srgbClr val="990033"/>
              </a:solidFill>
              <a:latin typeface="+mn-lt"/>
            </a:endParaRPr>
          </a:p>
          <a:p>
            <a:pPr marL="920750" lvl="2" indent="-463550" eaLnBrk="0" hangingPunct="0">
              <a:spcAft>
                <a:spcPts val="1800"/>
              </a:spcAft>
              <a:buClr>
                <a:srgbClr val="990033"/>
              </a:buClr>
              <a:buFont typeface="Arial" pitchFamily="34" charset="0"/>
              <a:buChar char="•"/>
            </a:pPr>
            <a:endParaRPr lang="en-GB" sz="2400" b="1" dirty="0">
              <a:solidFill>
                <a:srgbClr val="A50021"/>
              </a:solidFill>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0"/>
            <a:ext cx="8229600" cy="1143000"/>
          </a:xfrm>
        </p:spPr>
        <p:txBody>
          <a:bodyPr rtlCol="0">
            <a:normAutofit/>
          </a:bodyPr>
          <a:lstStyle/>
          <a:p>
            <a:pPr eaLnBrk="1" fontAlgn="auto" hangingPunct="1">
              <a:spcAft>
                <a:spcPts val="0"/>
              </a:spcAft>
              <a:defRPr/>
            </a:pPr>
            <a:r>
              <a:rPr lang="en-GB" b="1" dirty="0" smtClean="0">
                <a:solidFill>
                  <a:schemeClr val="accent2">
                    <a:lumMod val="75000"/>
                  </a:schemeClr>
                </a:solidFill>
              </a:rPr>
              <a:t>The Remit of SP (I)</a:t>
            </a:r>
          </a:p>
        </p:txBody>
      </p:sp>
      <p:sp>
        <p:nvSpPr>
          <p:cNvPr id="4099" name="Content Placeholder 2"/>
          <p:cNvSpPr>
            <a:spLocks noGrp="1"/>
          </p:cNvSpPr>
          <p:nvPr>
            <p:ph idx="1"/>
          </p:nvPr>
        </p:nvSpPr>
        <p:spPr>
          <a:xfrm>
            <a:off x="357188" y="1700808"/>
            <a:ext cx="8572500" cy="4925194"/>
          </a:xfrm>
        </p:spPr>
        <p:txBody>
          <a:bodyPr/>
          <a:lstStyle/>
          <a:p>
            <a:pPr lvl="1">
              <a:buNone/>
            </a:pPr>
            <a:r>
              <a:rPr lang="en-GB" dirty="0" smtClean="0">
                <a:solidFill>
                  <a:srgbClr val="A50021"/>
                </a:solidFill>
              </a:rPr>
              <a:t>First tier objectives: to tackle </a:t>
            </a:r>
          </a:p>
          <a:p>
            <a:pPr marL="1028700" lvl="1" indent="-571500">
              <a:buAutoNum type="romanLcParenR"/>
            </a:pPr>
            <a:r>
              <a:rPr lang="en-GB" dirty="0" smtClean="0">
                <a:solidFill>
                  <a:srgbClr val="A50021"/>
                </a:solidFill>
              </a:rPr>
              <a:t>vulnerability; </a:t>
            </a:r>
          </a:p>
          <a:p>
            <a:pPr marL="1028700" lvl="1" indent="-571500">
              <a:buAutoNum type="romanLcParenR"/>
            </a:pPr>
            <a:r>
              <a:rPr lang="en-GB" dirty="0" smtClean="0">
                <a:solidFill>
                  <a:srgbClr val="A50021"/>
                </a:solidFill>
              </a:rPr>
              <a:t>poverty and </a:t>
            </a:r>
          </a:p>
          <a:p>
            <a:pPr marL="1028700" lvl="1" indent="-571500">
              <a:buAutoNum type="romanLcParenR"/>
            </a:pPr>
            <a:r>
              <a:rPr lang="en-GB" dirty="0" smtClean="0">
                <a:solidFill>
                  <a:srgbClr val="A50021"/>
                </a:solidFill>
              </a:rPr>
              <a:t>exclusion from social protection provision. </a:t>
            </a:r>
          </a:p>
          <a:p>
            <a:pPr lvl="1">
              <a:buNone/>
            </a:pPr>
            <a:endParaRPr lang="en-GB" b="1" dirty="0" smtClean="0">
              <a:solidFill>
                <a:srgbClr val="A50021"/>
              </a:solidFill>
            </a:endParaRPr>
          </a:p>
          <a:p>
            <a:pPr lvl="1">
              <a:buNone/>
            </a:pPr>
            <a:r>
              <a:rPr lang="en-GB" b="1" dirty="0" smtClean="0">
                <a:solidFill>
                  <a:srgbClr val="A50021"/>
                </a:solidFill>
              </a:rPr>
              <a:t>Second tier objectives: to promote </a:t>
            </a:r>
          </a:p>
          <a:p>
            <a:pPr marL="1028700" lvl="1" indent="-571500">
              <a:buAutoNum type="romanLcParenR"/>
            </a:pPr>
            <a:r>
              <a:rPr lang="en-GB" b="1" dirty="0" smtClean="0">
                <a:solidFill>
                  <a:srgbClr val="A50021"/>
                </a:solidFill>
              </a:rPr>
              <a:t>pro-poor and inclusive development and;</a:t>
            </a:r>
          </a:p>
          <a:p>
            <a:pPr marL="1028700" lvl="1" indent="-571500">
              <a:buAutoNum type="romanLcParenR"/>
            </a:pPr>
            <a:r>
              <a:rPr lang="en-GB" b="1" dirty="0" smtClean="0">
                <a:solidFill>
                  <a:srgbClr val="A50021"/>
                </a:solidFill>
              </a:rPr>
              <a:t>economic growth</a:t>
            </a:r>
          </a:p>
          <a:p>
            <a:pPr marL="514350" indent="-514350" eaLnBrk="1" fontAlgn="auto" hangingPunct="1">
              <a:spcAft>
                <a:spcPts val="0"/>
              </a:spcAft>
              <a:buFont typeface="Arial" charset="0"/>
              <a:buNone/>
              <a:defRPr/>
            </a:pPr>
            <a:endParaRPr lang="en-GB" sz="2200" dirty="0" smtClean="0"/>
          </a:p>
          <a:p>
            <a:pPr marL="514350" indent="-514350" eaLnBrk="1" fontAlgn="auto" hangingPunct="1">
              <a:spcAft>
                <a:spcPts val="0"/>
              </a:spcAft>
              <a:buFont typeface="Arial" charset="0"/>
              <a:buNone/>
              <a:defRPr/>
            </a:pPr>
            <a:endParaRPr lang="en-GB" sz="2200" dirty="0" smtClean="0"/>
          </a:p>
          <a:p>
            <a:pPr marL="514350" indent="-514350" eaLnBrk="1" fontAlgn="auto" hangingPunct="1">
              <a:spcAft>
                <a:spcPts val="0"/>
              </a:spcAft>
              <a:buFont typeface="Arial" charset="0"/>
              <a:buNone/>
              <a:defRPr/>
            </a:pPr>
            <a:endParaRPr lang="en-GB" sz="2200" dirty="0" smtClean="0"/>
          </a:p>
          <a:p>
            <a:pPr marL="742950" indent="-742950" eaLnBrk="1" hangingPunct="1">
              <a:buFont typeface="Arial" pitchFamily="34" charset="0"/>
              <a:buNone/>
              <a:defRPr/>
            </a:pPr>
            <a:endParaRPr lang="en-GB" dirty="0" smtClean="0"/>
          </a:p>
        </p:txBody>
      </p:sp>
      <p:cxnSp>
        <p:nvCxnSpPr>
          <p:cNvPr id="5" name="Straight Connector 4"/>
          <p:cNvCxnSpPr/>
          <p:nvPr/>
        </p:nvCxnSpPr>
        <p:spPr>
          <a:xfrm>
            <a:off x="0" y="1143000"/>
            <a:ext cx="9144000"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6" name="Rectangle 2"/>
          <p:cNvSpPr txBox="1">
            <a:spLocks noChangeArrowheads="1"/>
          </p:cNvSpPr>
          <p:nvPr/>
        </p:nvSpPr>
        <p:spPr>
          <a:xfrm>
            <a:off x="0" y="0"/>
            <a:ext cx="9144000" cy="1219200"/>
          </a:xfrm>
          <a:prstGeom prst="rect">
            <a:avLst/>
          </a:prstGeom>
          <a:solidFill>
            <a:srgbClr val="993366"/>
          </a:solidFill>
        </p:spPr>
        <p:txBody>
          <a:bodyPr anchor="ctr">
            <a:normAutofit/>
          </a:bodyPr>
          <a:lstStyle/>
          <a:p>
            <a:pPr algn="ctr" fontAlgn="auto">
              <a:spcAft>
                <a:spcPts val="0"/>
              </a:spcAft>
              <a:defRPr/>
            </a:pPr>
            <a:r>
              <a:rPr lang="en-GB" sz="4000" b="1" dirty="0" smtClean="0">
                <a:solidFill>
                  <a:srgbClr val="FFFF99"/>
                </a:solidFill>
                <a:effectLst>
                  <a:outerShdw blurRad="38100" dist="38100" dir="2700000" algn="tl">
                    <a:srgbClr val="000000"/>
                  </a:outerShdw>
                </a:effectLst>
                <a:latin typeface="+mj-lt"/>
                <a:ea typeface="+mj-ea"/>
                <a:cs typeface="+mj-cs"/>
              </a:rPr>
              <a:t>The Remit of Social Protection</a:t>
            </a:r>
            <a:endParaRPr lang="en-GB" sz="4000" u="sng" dirty="0">
              <a:solidFill>
                <a:srgbClr val="FFFF99"/>
              </a:solidFill>
              <a:effectLst>
                <a:outerShdw blurRad="38100" dist="38100" dir="2700000" algn="tl">
                  <a:srgbClr val="000000"/>
                </a:outerShdw>
              </a:effectLst>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099">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099">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0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rot="5400000" flipH="1" flipV="1">
            <a:off x="-504564" y="3465004"/>
            <a:ext cx="396044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475656" y="5445224"/>
            <a:ext cx="5400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Freeform 7"/>
          <p:cNvSpPr/>
          <p:nvPr/>
        </p:nvSpPr>
        <p:spPr>
          <a:xfrm>
            <a:off x="1501254" y="1815152"/>
            <a:ext cx="4954137" cy="3361899"/>
          </a:xfrm>
          <a:custGeom>
            <a:avLst/>
            <a:gdLst>
              <a:gd name="connsiteX0" fmla="*/ 0 w 4954137"/>
              <a:gd name="connsiteY0" fmla="*/ 3316406 h 3361899"/>
              <a:gd name="connsiteX1" fmla="*/ 1433015 w 4954137"/>
              <a:gd name="connsiteY1" fmla="*/ 3125338 h 3361899"/>
              <a:gd name="connsiteX2" fmla="*/ 2088107 w 4954137"/>
              <a:gd name="connsiteY2" fmla="*/ 1897039 h 3361899"/>
              <a:gd name="connsiteX3" fmla="*/ 2729552 w 4954137"/>
              <a:gd name="connsiteY3" fmla="*/ 450376 h 3361899"/>
              <a:gd name="connsiteX4" fmla="*/ 4954137 w 4954137"/>
              <a:gd name="connsiteY4" fmla="*/ 0 h 33618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54137" h="3361899">
                <a:moveTo>
                  <a:pt x="0" y="3316406"/>
                </a:moveTo>
                <a:cubicBezTo>
                  <a:pt x="542498" y="3339152"/>
                  <a:pt x="1084997" y="3361899"/>
                  <a:pt x="1433015" y="3125338"/>
                </a:cubicBezTo>
                <a:cubicBezTo>
                  <a:pt x="1781033" y="2888777"/>
                  <a:pt x="1872017" y="2342866"/>
                  <a:pt x="2088107" y="1897039"/>
                </a:cubicBezTo>
                <a:cubicBezTo>
                  <a:pt x="2304197" y="1451212"/>
                  <a:pt x="2251880" y="766549"/>
                  <a:pt x="2729552" y="450376"/>
                </a:cubicBezTo>
                <a:cubicBezTo>
                  <a:pt x="3207224" y="134203"/>
                  <a:pt x="4080680" y="67101"/>
                  <a:pt x="4954137" y="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10" name="Straight Connector 9"/>
          <p:cNvCxnSpPr/>
          <p:nvPr/>
        </p:nvCxnSpPr>
        <p:spPr>
          <a:xfrm>
            <a:off x="1475656" y="3573016"/>
            <a:ext cx="540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Curved Up Arrow 14"/>
          <p:cNvSpPr/>
          <p:nvPr/>
        </p:nvSpPr>
        <p:spPr>
          <a:xfrm rot="-13140000">
            <a:off x="1634366" y="3899398"/>
            <a:ext cx="1728192" cy="65868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Curved Up Arrow 16"/>
          <p:cNvSpPr/>
          <p:nvPr/>
        </p:nvSpPr>
        <p:spPr>
          <a:xfrm rot="-2340000">
            <a:off x="4129800" y="2580366"/>
            <a:ext cx="1728192" cy="65868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 name="TextBox 17"/>
          <p:cNvSpPr txBox="1"/>
          <p:nvPr/>
        </p:nvSpPr>
        <p:spPr>
          <a:xfrm>
            <a:off x="4211960" y="1340768"/>
            <a:ext cx="2736304" cy="338554"/>
          </a:xfrm>
          <a:prstGeom prst="rect">
            <a:avLst/>
          </a:prstGeom>
          <a:noFill/>
        </p:spPr>
        <p:txBody>
          <a:bodyPr wrap="square" rtlCol="0">
            <a:spAutoFit/>
          </a:bodyPr>
          <a:lstStyle/>
          <a:p>
            <a:r>
              <a:rPr lang="en-GB" sz="1600" dirty="0" smtClean="0"/>
              <a:t>Asset accumulation path</a:t>
            </a:r>
            <a:endParaRPr lang="en-GB" sz="1600" dirty="0"/>
          </a:p>
        </p:txBody>
      </p:sp>
      <p:sp>
        <p:nvSpPr>
          <p:cNvPr id="19" name="TextBox 18"/>
          <p:cNvSpPr txBox="1"/>
          <p:nvPr/>
        </p:nvSpPr>
        <p:spPr>
          <a:xfrm>
            <a:off x="5580112" y="2852936"/>
            <a:ext cx="2520280" cy="338554"/>
          </a:xfrm>
          <a:prstGeom prst="rect">
            <a:avLst/>
          </a:prstGeom>
          <a:noFill/>
        </p:spPr>
        <p:txBody>
          <a:bodyPr wrap="square" rtlCol="0">
            <a:spAutoFit/>
          </a:bodyPr>
          <a:lstStyle/>
          <a:p>
            <a:r>
              <a:rPr lang="en-GB" sz="1600" dirty="0" smtClean="0"/>
              <a:t>Dynamic accumulation</a:t>
            </a:r>
            <a:endParaRPr lang="en-GB" sz="1600" dirty="0"/>
          </a:p>
        </p:txBody>
      </p:sp>
      <p:sp>
        <p:nvSpPr>
          <p:cNvPr id="20" name="TextBox 19"/>
          <p:cNvSpPr txBox="1"/>
          <p:nvPr/>
        </p:nvSpPr>
        <p:spPr>
          <a:xfrm>
            <a:off x="2267744" y="4221088"/>
            <a:ext cx="3096344" cy="338554"/>
          </a:xfrm>
          <a:prstGeom prst="rect">
            <a:avLst/>
          </a:prstGeom>
          <a:noFill/>
        </p:spPr>
        <p:txBody>
          <a:bodyPr wrap="square" rtlCol="0">
            <a:spAutoFit/>
          </a:bodyPr>
          <a:lstStyle/>
          <a:p>
            <a:r>
              <a:rPr lang="en-GB" sz="1600" dirty="0" smtClean="0"/>
              <a:t>Dynamic  </a:t>
            </a:r>
            <a:r>
              <a:rPr lang="en-GB" sz="1600" dirty="0" err="1" smtClean="0"/>
              <a:t>dis</a:t>
            </a:r>
            <a:r>
              <a:rPr lang="en-GB" sz="1600" dirty="0" smtClean="0"/>
              <a:t>-accumulation</a:t>
            </a:r>
            <a:endParaRPr lang="en-GB" sz="1600" dirty="0"/>
          </a:p>
        </p:txBody>
      </p:sp>
      <p:sp>
        <p:nvSpPr>
          <p:cNvPr id="21" name="TextBox 20"/>
          <p:cNvSpPr txBox="1"/>
          <p:nvPr/>
        </p:nvSpPr>
        <p:spPr>
          <a:xfrm>
            <a:off x="5796136" y="5589240"/>
            <a:ext cx="1872208" cy="276999"/>
          </a:xfrm>
          <a:prstGeom prst="rect">
            <a:avLst/>
          </a:prstGeom>
          <a:noFill/>
        </p:spPr>
        <p:txBody>
          <a:bodyPr wrap="square" rtlCol="0">
            <a:spAutoFit/>
          </a:bodyPr>
          <a:lstStyle/>
          <a:p>
            <a:r>
              <a:rPr lang="en-GB" sz="1200" dirty="0" smtClean="0"/>
              <a:t>time</a:t>
            </a:r>
            <a:endParaRPr lang="en-GB" sz="1200" dirty="0"/>
          </a:p>
        </p:txBody>
      </p:sp>
      <p:sp>
        <p:nvSpPr>
          <p:cNvPr id="22" name="TextBox 21"/>
          <p:cNvSpPr txBox="1"/>
          <p:nvPr/>
        </p:nvSpPr>
        <p:spPr>
          <a:xfrm rot="-5400000">
            <a:off x="246004" y="1459523"/>
            <a:ext cx="1872208" cy="338554"/>
          </a:xfrm>
          <a:prstGeom prst="rect">
            <a:avLst/>
          </a:prstGeom>
          <a:noFill/>
        </p:spPr>
        <p:txBody>
          <a:bodyPr wrap="square" rtlCol="0">
            <a:spAutoFit/>
          </a:bodyPr>
          <a:lstStyle/>
          <a:p>
            <a:r>
              <a:rPr lang="en-GB" sz="1600" dirty="0" smtClean="0"/>
              <a:t>assets</a:t>
            </a:r>
            <a:endParaRPr lang="en-GB" sz="1600" dirty="0"/>
          </a:p>
        </p:txBody>
      </p:sp>
      <p:sp>
        <p:nvSpPr>
          <p:cNvPr id="23" name="TextBox 22"/>
          <p:cNvSpPr txBox="1"/>
          <p:nvPr/>
        </p:nvSpPr>
        <p:spPr>
          <a:xfrm>
            <a:off x="899592" y="3356992"/>
            <a:ext cx="504056" cy="369332"/>
          </a:xfrm>
          <a:prstGeom prst="rect">
            <a:avLst/>
          </a:prstGeom>
          <a:noFill/>
        </p:spPr>
        <p:txBody>
          <a:bodyPr wrap="square" rtlCol="0">
            <a:spAutoFit/>
          </a:bodyPr>
          <a:lstStyle/>
          <a:p>
            <a:r>
              <a:rPr lang="en-GB" b="1" dirty="0" smtClean="0"/>
              <a:t>A*</a:t>
            </a:r>
            <a:endParaRPr lang="en-GB" b="1" dirty="0"/>
          </a:p>
        </p:txBody>
      </p:sp>
      <p:sp>
        <p:nvSpPr>
          <p:cNvPr id="24" name="TextBox 23"/>
          <p:cNvSpPr txBox="1"/>
          <p:nvPr/>
        </p:nvSpPr>
        <p:spPr>
          <a:xfrm>
            <a:off x="899592" y="4725144"/>
            <a:ext cx="576064" cy="369332"/>
          </a:xfrm>
          <a:prstGeom prst="rect">
            <a:avLst/>
          </a:prstGeom>
          <a:noFill/>
        </p:spPr>
        <p:txBody>
          <a:bodyPr wrap="square" rtlCol="0">
            <a:spAutoFit/>
          </a:bodyPr>
          <a:lstStyle/>
          <a:p>
            <a:r>
              <a:rPr lang="en-GB" b="1" dirty="0" err="1" smtClean="0"/>
              <a:t>A</a:t>
            </a:r>
            <a:r>
              <a:rPr lang="en-GB" b="1" baseline="-25000" dirty="0" err="1" smtClean="0"/>
              <a:t>vp</a:t>
            </a:r>
            <a:endParaRPr lang="en-GB" b="1" baseline="-25000" dirty="0"/>
          </a:p>
        </p:txBody>
      </p:sp>
      <p:sp>
        <p:nvSpPr>
          <p:cNvPr id="25" name="TextBox 24"/>
          <p:cNvSpPr txBox="1"/>
          <p:nvPr/>
        </p:nvSpPr>
        <p:spPr>
          <a:xfrm>
            <a:off x="899592" y="4077072"/>
            <a:ext cx="576064" cy="369332"/>
          </a:xfrm>
          <a:prstGeom prst="rect">
            <a:avLst/>
          </a:prstGeom>
          <a:noFill/>
        </p:spPr>
        <p:txBody>
          <a:bodyPr wrap="square" rtlCol="0">
            <a:spAutoFit/>
          </a:bodyPr>
          <a:lstStyle/>
          <a:p>
            <a:r>
              <a:rPr lang="en-GB" b="1" dirty="0" err="1" smtClean="0"/>
              <a:t>A</a:t>
            </a:r>
            <a:r>
              <a:rPr lang="en-GB" b="1" baseline="-25000" dirty="0" err="1" smtClean="0"/>
              <a:t>p</a:t>
            </a:r>
            <a:endParaRPr lang="en-GB" b="1" baseline="-25000" dirty="0"/>
          </a:p>
        </p:txBody>
      </p:sp>
      <p:sp>
        <p:nvSpPr>
          <p:cNvPr id="26" name="TextBox 25"/>
          <p:cNvSpPr txBox="1"/>
          <p:nvPr/>
        </p:nvSpPr>
        <p:spPr>
          <a:xfrm>
            <a:off x="899592" y="2780928"/>
            <a:ext cx="576064" cy="369332"/>
          </a:xfrm>
          <a:prstGeom prst="rect">
            <a:avLst/>
          </a:prstGeom>
          <a:noFill/>
        </p:spPr>
        <p:txBody>
          <a:bodyPr wrap="square" rtlCol="0">
            <a:spAutoFit/>
          </a:bodyPr>
          <a:lstStyle/>
          <a:p>
            <a:r>
              <a:rPr lang="en-GB" b="1" dirty="0" err="1" smtClean="0"/>
              <a:t>A</a:t>
            </a:r>
            <a:r>
              <a:rPr lang="en-GB" b="1" baseline="-25000" dirty="0" err="1"/>
              <a:t>n</a:t>
            </a:r>
            <a:r>
              <a:rPr lang="en-GB" b="1" baseline="-25000" dirty="0" err="1" smtClean="0"/>
              <a:t>p</a:t>
            </a:r>
            <a:endParaRPr lang="en-GB" b="1" baseline="-25000" dirty="0"/>
          </a:p>
        </p:txBody>
      </p:sp>
      <p:sp>
        <p:nvSpPr>
          <p:cNvPr id="27" name="Rectangle 2"/>
          <p:cNvSpPr txBox="1">
            <a:spLocks noChangeArrowheads="1"/>
          </p:cNvSpPr>
          <p:nvPr/>
        </p:nvSpPr>
        <p:spPr>
          <a:xfrm>
            <a:off x="0" y="0"/>
            <a:ext cx="9144000" cy="1052736"/>
          </a:xfrm>
          <a:prstGeom prst="rect">
            <a:avLst/>
          </a:prstGeom>
          <a:solidFill>
            <a:srgbClr val="993366"/>
          </a:solidFill>
        </p:spPr>
        <p:txBody>
          <a:bodyPr anchor="ctr">
            <a:normAutofit/>
          </a:bodyPr>
          <a:lstStyle/>
          <a:p>
            <a:pPr algn="ctr">
              <a:defRPr/>
            </a:pPr>
            <a:r>
              <a:rPr lang="en-GB" sz="3400" b="1" dirty="0" smtClean="0">
                <a:solidFill>
                  <a:srgbClr val="FFFF99"/>
                </a:solidFill>
                <a:effectLst>
                  <a:outerShdw blurRad="38100" dist="38100" dir="2700000" algn="tl">
                    <a:srgbClr val="000000"/>
                  </a:outerShdw>
                </a:effectLst>
                <a:latin typeface="Calibri"/>
              </a:rPr>
              <a:t>Graduation - the theory!</a:t>
            </a:r>
            <a:endParaRPr lang="en-GB" sz="3400" u="sng" dirty="0">
              <a:solidFill>
                <a:srgbClr val="FFFF99"/>
              </a:solidFill>
              <a:effectLst>
                <a:outerShdw blurRad="38100" dist="38100" dir="2700000" algn="tl">
                  <a:srgbClr val="000000"/>
                </a:outerShdw>
              </a:effectLst>
              <a:latin typeface="Calibri"/>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0"/>
            <a:ext cx="8229600" cy="1143000"/>
          </a:xfrm>
        </p:spPr>
        <p:txBody>
          <a:bodyPr rtlCol="0">
            <a:normAutofit/>
          </a:bodyPr>
          <a:lstStyle/>
          <a:p>
            <a:pPr eaLnBrk="1" fontAlgn="auto" hangingPunct="1">
              <a:spcAft>
                <a:spcPts val="0"/>
              </a:spcAft>
              <a:defRPr/>
            </a:pPr>
            <a:r>
              <a:rPr lang="en-GB" b="1" dirty="0" smtClean="0">
                <a:solidFill>
                  <a:schemeClr val="accent2">
                    <a:lumMod val="75000"/>
                  </a:schemeClr>
                </a:solidFill>
              </a:rPr>
              <a:t>The requirements of this remit!</a:t>
            </a:r>
          </a:p>
        </p:txBody>
      </p:sp>
      <p:sp>
        <p:nvSpPr>
          <p:cNvPr id="4099" name="Content Placeholder 2"/>
          <p:cNvSpPr>
            <a:spLocks noGrp="1"/>
          </p:cNvSpPr>
          <p:nvPr>
            <p:ph idx="1"/>
          </p:nvPr>
        </p:nvSpPr>
        <p:spPr>
          <a:xfrm>
            <a:off x="611560" y="1700808"/>
            <a:ext cx="8318128" cy="4942880"/>
          </a:xfrm>
        </p:spPr>
        <p:txBody>
          <a:bodyPr/>
          <a:lstStyle/>
          <a:p>
            <a:pPr marL="457200" indent="-457200">
              <a:buFont typeface="+mj-lt"/>
              <a:buAutoNum type="arabicPeriod"/>
              <a:defRPr/>
            </a:pPr>
            <a:r>
              <a:rPr lang="en-GB" sz="2400" dirty="0" smtClean="0"/>
              <a:t>There exists a large amount of risk adverse poor people</a:t>
            </a:r>
          </a:p>
          <a:p>
            <a:pPr marL="457200" indent="-457200">
              <a:buFont typeface="+mj-lt"/>
              <a:buAutoNum type="arabicPeriod"/>
              <a:defRPr/>
            </a:pPr>
            <a:r>
              <a:rPr lang="en-GB" sz="2400" dirty="0" smtClean="0"/>
              <a:t>If resources are provided these people will be able to productively build their asset base</a:t>
            </a:r>
          </a:p>
          <a:p>
            <a:pPr marL="457200" indent="-457200">
              <a:buFont typeface="+mj-lt"/>
              <a:buAutoNum type="arabicPeriod"/>
              <a:defRPr/>
            </a:pPr>
            <a:r>
              <a:rPr lang="en-GB" sz="2400" dirty="0" smtClean="0"/>
              <a:t>Regularity of predictable payments will insure against downside risk leading to entrepreneurial activity</a:t>
            </a:r>
          </a:p>
          <a:p>
            <a:pPr marL="457200" indent="-457200">
              <a:buFont typeface="+mj-lt"/>
              <a:buAutoNum type="arabicPeriod"/>
            </a:pPr>
            <a:r>
              <a:rPr lang="en-GB" sz="2400" dirty="0" smtClean="0"/>
              <a:t>Livelihoods will be transformed in a sustainable way allowing beneficiaries to ‘graduate’ off the programme</a:t>
            </a:r>
          </a:p>
          <a:p>
            <a:pPr marL="457200" indent="-457200">
              <a:buFont typeface="+mj-lt"/>
              <a:buAutoNum type="arabicPeriod"/>
            </a:pPr>
            <a:r>
              <a:rPr lang="en-GB" sz="2400" dirty="0" smtClean="0"/>
              <a:t>Local multiplier and spill-over effects will mean that positive effects are  felt more widely than just by the beneficiaries</a:t>
            </a:r>
          </a:p>
          <a:p>
            <a:pPr marL="457200" indent="-457200">
              <a:buFont typeface="+mj-lt"/>
              <a:buAutoNum type="arabicPeriod"/>
            </a:pPr>
            <a:r>
              <a:rPr lang="en-GB" sz="2400" dirty="0" smtClean="0"/>
              <a:t>This type of transformation will be ‘virtuous’ – self-sustaining and supporting pro-poor growth</a:t>
            </a:r>
          </a:p>
          <a:p>
            <a:endParaRPr lang="en-GB" sz="2400" dirty="0" smtClean="0"/>
          </a:p>
          <a:p>
            <a:pPr marL="514350" indent="-514350" eaLnBrk="1" fontAlgn="auto" hangingPunct="1">
              <a:spcAft>
                <a:spcPts val="0"/>
              </a:spcAft>
              <a:buFont typeface="Arial" charset="0"/>
              <a:buNone/>
              <a:defRPr/>
            </a:pPr>
            <a:endParaRPr lang="en-GB" sz="2400" dirty="0" smtClean="0"/>
          </a:p>
          <a:p>
            <a:pPr marL="514350" indent="-514350" eaLnBrk="1" fontAlgn="auto" hangingPunct="1">
              <a:spcAft>
                <a:spcPts val="0"/>
              </a:spcAft>
              <a:buFont typeface="Arial" charset="0"/>
              <a:buNone/>
              <a:defRPr/>
            </a:pPr>
            <a:endParaRPr lang="en-GB" sz="2400" dirty="0" smtClean="0"/>
          </a:p>
          <a:p>
            <a:pPr marL="742950" indent="-742950" eaLnBrk="1" hangingPunct="1">
              <a:buFont typeface="Arial" pitchFamily="34" charset="0"/>
              <a:buNone/>
              <a:defRPr/>
            </a:pPr>
            <a:endParaRPr lang="en-GB" sz="2400" dirty="0" smtClean="0"/>
          </a:p>
        </p:txBody>
      </p:sp>
      <p:cxnSp>
        <p:nvCxnSpPr>
          <p:cNvPr id="5" name="Straight Connector 4"/>
          <p:cNvCxnSpPr/>
          <p:nvPr/>
        </p:nvCxnSpPr>
        <p:spPr>
          <a:xfrm>
            <a:off x="0" y="1143000"/>
            <a:ext cx="9144000"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6" name="Rectangle 2"/>
          <p:cNvSpPr txBox="1">
            <a:spLocks noChangeArrowheads="1"/>
          </p:cNvSpPr>
          <p:nvPr/>
        </p:nvSpPr>
        <p:spPr>
          <a:xfrm>
            <a:off x="0" y="0"/>
            <a:ext cx="9144000" cy="1219200"/>
          </a:xfrm>
          <a:prstGeom prst="rect">
            <a:avLst/>
          </a:prstGeom>
          <a:solidFill>
            <a:srgbClr val="993366"/>
          </a:solidFill>
        </p:spPr>
        <p:txBody>
          <a:bodyPr anchor="ctr">
            <a:normAutofit/>
          </a:bodyPr>
          <a:lstStyle/>
          <a:p>
            <a:pPr algn="ctr" fontAlgn="auto">
              <a:spcAft>
                <a:spcPts val="0"/>
              </a:spcAft>
              <a:defRPr/>
            </a:pPr>
            <a:r>
              <a:rPr lang="en-GB" sz="4000" b="1" dirty="0" smtClean="0">
                <a:solidFill>
                  <a:srgbClr val="FFFF99"/>
                </a:solidFill>
                <a:effectLst>
                  <a:outerShdw blurRad="38100" dist="38100" dir="2700000" algn="tl">
                    <a:srgbClr val="000000"/>
                  </a:outerShdw>
                </a:effectLst>
                <a:latin typeface="+mj-lt"/>
                <a:ea typeface="+mj-ea"/>
                <a:cs typeface="+mj-cs"/>
              </a:rPr>
              <a:t>Theory of Change</a:t>
            </a:r>
            <a:endParaRPr lang="en-GB" sz="4000" u="sng" dirty="0">
              <a:solidFill>
                <a:srgbClr val="FFFF99"/>
              </a:solidFill>
              <a:effectLst>
                <a:outerShdw blurRad="38100" dist="38100" dir="2700000" algn="tl">
                  <a:srgbClr val="000000"/>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0"/>
            <a:ext cx="8229600" cy="1143000"/>
          </a:xfrm>
        </p:spPr>
        <p:txBody>
          <a:bodyPr rtlCol="0">
            <a:normAutofit/>
          </a:bodyPr>
          <a:lstStyle/>
          <a:p>
            <a:pPr eaLnBrk="1" fontAlgn="auto" hangingPunct="1">
              <a:spcAft>
                <a:spcPts val="0"/>
              </a:spcAft>
              <a:defRPr/>
            </a:pPr>
            <a:r>
              <a:rPr lang="en-GB" b="1" dirty="0" smtClean="0">
                <a:solidFill>
                  <a:schemeClr val="accent2">
                    <a:lumMod val="75000"/>
                  </a:schemeClr>
                </a:solidFill>
              </a:rPr>
              <a:t>The requirements of this remit!</a:t>
            </a:r>
          </a:p>
        </p:txBody>
      </p:sp>
      <p:sp>
        <p:nvSpPr>
          <p:cNvPr id="4099" name="Content Placeholder 2"/>
          <p:cNvSpPr>
            <a:spLocks noGrp="1"/>
          </p:cNvSpPr>
          <p:nvPr>
            <p:ph idx="1"/>
          </p:nvPr>
        </p:nvSpPr>
        <p:spPr>
          <a:xfrm>
            <a:off x="611560" y="1700808"/>
            <a:ext cx="8318128" cy="4942880"/>
          </a:xfrm>
        </p:spPr>
        <p:txBody>
          <a:bodyPr/>
          <a:lstStyle/>
          <a:p>
            <a:pPr>
              <a:buFont typeface="Arial" pitchFamily="34" charset="0"/>
              <a:buChar char="•"/>
              <a:defRPr/>
            </a:pPr>
            <a:r>
              <a:rPr lang="en-GB" dirty="0" smtClean="0"/>
              <a:t>Bangladesh Ultra-Poor Programme</a:t>
            </a:r>
          </a:p>
          <a:p>
            <a:pPr>
              <a:buFont typeface="Arial" pitchFamily="34" charset="0"/>
              <a:buChar char="•"/>
              <a:defRPr/>
            </a:pPr>
            <a:r>
              <a:rPr lang="en-GB" b="1" dirty="0" smtClean="0"/>
              <a:t>Ethiopia’s Food Security Programme</a:t>
            </a:r>
          </a:p>
          <a:p>
            <a:pPr>
              <a:buFont typeface="Arial" pitchFamily="34" charset="0"/>
              <a:buChar char="•"/>
              <a:defRPr/>
            </a:pPr>
            <a:r>
              <a:rPr lang="en-GB" dirty="0" smtClean="0"/>
              <a:t>Rwanda’s ‘Vision 2020’ SP programme</a:t>
            </a:r>
          </a:p>
          <a:p>
            <a:pPr>
              <a:buFont typeface="Arial" pitchFamily="34" charset="0"/>
              <a:buChar char="•"/>
              <a:defRPr/>
            </a:pPr>
            <a:r>
              <a:rPr lang="en-GB" dirty="0" smtClean="0"/>
              <a:t>US Welfare-to-work Programmes</a:t>
            </a:r>
          </a:p>
          <a:p>
            <a:pPr>
              <a:buFont typeface="Arial" pitchFamily="34" charset="0"/>
              <a:buChar char="•"/>
              <a:defRPr/>
            </a:pPr>
            <a:r>
              <a:rPr lang="en-GB" dirty="0" smtClean="0"/>
              <a:t>Ghana’s LEAP Programme</a:t>
            </a:r>
          </a:p>
          <a:p>
            <a:pPr>
              <a:buFont typeface="Arial" pitchFamily="34" charset="0"/>
              <a:buChar char="•"/>
              <a:defRPr/>
            </a:pPr>
            <a:r>
              <a:rPr lang="en-GB" dirty="0" smtClean="0"/>
              <a:t>Mexican OPORTUNIDADES</a:t>
            </a:r>
          </a:p>
          <a:p>
            <a:pPr>
              <a:buFont typeface="Arial" pitchFamily="34" charset="0"/>
              <a:buChar char="•"/>
              <a:defRPr/>
            </a:pPr>
            <a:endParaRPr lang="en-GB" dirty="0" smtClean="0"/>
          </a:p>
          <a:p>
            <a:endParaRPr lang="en-GB" sz="5400" dirty="0" smtClean="0"/>
          </a:p>
          <a:p>
            <a:pPr marL="514350" indent="-514350" eaLnBrk="1" fontAlgn="auto" hangingPunct="1">
              <a:spcAft>
                <a:spcPts val="0"/>
              </a:spcAft>
              <a:buFont typeface="Arial" charset="0"/>
              <a:buNone/>
              <a:defRPr/>
            </a:pPr>
            <a:endParaRPr lang="en-GB" sz="2200" dirty="0" smtClean="0"/>
          </a:p>
          <a:p>
            <a:pPr marL="514350" indent="-514350" eaLnBrk="1" fontAlgn="auto" hangingPunct="1">
              <a:spcAft>
                <a:spcPts val="0"/>
              </a:spcAft>
              <a:buFont typeface="Arial" charset="0"/>
              <a:buNone/>
              <a:defRPr/>
            </a:pPr>
            <a:endParaRPr lang="en-GB" sz="2200" dirty="0" smtClean="0"/>
          </a:p>
          <a:p>
            <a:pPr marL="742950" indent="-742950" eaLnBrk="1" hangingPunct="1">
              <a:buFont typeface="Arial" pitchFamily="34" charset="0"/>
              <a:buNone/>
              <a:defRPr/>
            </a:pPr>
            <a:endParaRPr lang="en-GB" dirty="0" smtClean="0"/>
          </a:p>
        </p:txBody>
      </p:sp>
      <p:cxnSp>
        <p:nvCxnSpPr>
          <p:cNvPr id="5" name="Straight Connector 4"/>
          <p:cNvCxnSpPr/>
          <p:nvPr/>
        </p:nvCxnSpPr>
        <p:spPr>
          <a:xfrm>
            <a:off x="0" y="1143000"/>
            <a:ext cx="9144000"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6" name="Rectangle 2"/>
          <p:cNvSpPr txBox="1">
            <a:spLocks noChangeArrowheads="1"/>
          </p:cNvSpPr>
          <p:nvPr/>
        </p:nvSpPr>
        <p:spPr>
          <a:xfrm>
            <a:off x="0" y="0"/>
            <a:ext cx="9144000" cy="1219200"/>
          </a:xfrm>
          <a:prstGeom prst="rect">
            <a:avLst/>
          </a:prstGeom>
          <a:solidFill>
            <a:srgbClr val="993366"/>
          </a:solidFill>
        </p:spPr>
        <p:txBody>
          <a:bodyPr anchor="ctr">
            <a:normAutofit/>
          </a:bodyPr>
          <a:lstStyle/>
          <a:p>
            <a:pPr algn="ctr" fontAlgn="auto">
              <a:spcAft>
                <a:spcPts val="0"/>
              </a:spcAft>
              <a:defRPr/>
            </a:pPr>
            <a:r>
              <a:rPr lang="en-GB" sz="4000" b="1" dirty="0" smtClean="0">
                <a:solidFill>
                  <a:srgbClr val="FFFF99"/>
                </a:solidFill>
                <a:effectLst>
                  <a:outerShdw blurRad="38100" dist="38100" dir="2700000" algn="tl">
                    <a:srgbClr val="000000"/>
                  </a:outerShdw>
                </a:effectLst>
                <a:latin typeface="+mj-lt"/>
                <a:ea typeface="+mj-ea"/>
                <a:cs typeface="+mj-cs"/>
              </a:rPr>
              <a:t>Some examples</a:t>
            </a:r>
            <a:endParaRPr lang="en-GB" sz="4000" u="sng" dirty="0">
              <a:solidFill>
                <a:srgbClr val="FFFF99"/>
              </a:solidFill>
              <a:effectLst>
                <a:outerShdw blurRad="38100" dist="38100" dir="2700000" algn="tl">
                  <a:srgbClr val="000000"/>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67544" y="1933575"/>
            <a:ext cx="8229600" cy="4924425"/>
          </a:xfrm>
        </p:spPr>
        <p:txBody>
          <a:bodyPr/>
          <a:lstStyle/>
          <a:p>
            <a:pPr>
              <a:lnSpc>
                <a:spcPct val="80000"/>
              </a:lnSpc>
            </a:pPr>
            <a:r>
              <a:rPr lang="en-US" sz="2800" dirty="0" smtClean="0">
                <a:solidFill>
                  <a:srgbClr val="990033"/>
                </a:solidFill>
              </a:rPr>
              <a:t>Productive  Safety Net </a:t>
            </a:r>
            <a:r>
              <a:rPr lang="en-US" sz="2800" dirty="0" err="1" smtClean="0">
                <a:solidFill>
                  <a:srgbClr val="990033"/>
                </a:solidFill>
              </a:rPr>
              <a:t>Programme</a:t>
            </a:r>
            <a:r>
              <a:rPr lang="en-US" sz="2800" dirty="0" smtClean="0">
                <a:solidFill>
                  <a:srgbClr val="990033"/>
                </a:solidFill>
              </a:rPr>
              <a:t> (PSNP)  represents an historical shift from the relief system to a predictable transfers system</a:t>
            </a:r>
          </a:p>
          <a:p>
            <a:pPr>
              <a:lnSpc>
                <a:spcPct val="80000"/>
              </a:lnSpc>
            </a:pPr>
            <a:endParaRPr lang="en-US" sz="2800" dirty="0" smtClean="0">
              <a:solidFill>
                <a:srgbClr val="990033"/>
              </a:solidFill>
            </a:endParaRPr>
          </a:p>
          <a:p>
            <a:pPr lvl="1">
              <a:lnSpc>
                <a:spcPct val="80000"/>
              </a:lnSpc>
            </a:pPr>
            <a:r>
              <a:rPr lang="en-US" sz="2400" dirty="0" smtClean="0">
                <a:solidFill>
                  <a:srgbClr val="990033"/>
                </a:solidFill>
              </a:rPr>
              <a:t>smoothing HH food consumption &amp; protecting assets;</a:t>
            </a:r>
          </a:p>
          <a:p>
            <a:pPr lvl="1">
              <a:lnSpc>
                <a:spcPct val="80000"/>
              </a:lnSpc>
            </a:pPr>
            <a:r>
              <a:rPr lang="en-US" sz="2400" dirty="0" smtClean="0">
                <a:solidFill>
                  <a:srgbClr val="990033"/>
                </a:solidFill>
              </a:rPr>
              <a:t>strengthening HH resiliency to (modest) shocks;</a:t>
            </a:r>
          </a:p>
          <a:p>
            <a:pPr lvl="1">
              <a:lnSpc>
                <a:spcPct val="80000"/>
              </a:lnSpc>
            </a:pPr>
            <a:r>
              <a:rPr lang="en-US" sz="2400" dirty="0" smtClean="0">
                <a:solidFill>
                  <a:srgbClr val="990033"/>
                </a:solidFill>
              </a:rPr>
              <a:t>break Ethiopian’s dependence on food aid introducing a cash first principle</a:t>
            </a:r>
          </a:p>
          <a:p>
            <a:pPr>
              <a:lnSpc>
                <a:spcPct val="80000"/>
              </a:lnSpc>
            </a:pPr>
            <a:endParaRPr lang="en-GB" sz="2800" dirty="0" smtClean="0">
              <a:solidFill>
                <a:srgbClr val="990033"/>
              </a:solidFill>
            </a:endParaRPr>
          </a:p>
          <a:p>
            <a:pPr>
              <a:lnSpc>
                <a:spcPct val="80000"/>
              </a:lnSpc>
            </a:pPr>
            <a:r>
              <a:rPr lang="en-GB" sz="2800" dirty="0" smtClean="0">
                <a:solidFill>
                  <a:srgbClr val="990033"/>
                </a:solidFill>
              </a:rPr>
              <a:t>PSNP is part of the </a:t>
            </a:r>
            <a:r>
              <a:rPr lang="en-GB" sz="2800" dirty="0" err="1" smtClean="0">
                <a:solidFill>
                  <a:srgbClr val="990033"/>
                </a:solidFill>
              </a:rPr>
              <a:t>GoE</a:t>
            </a:r>
            <a:r>
              <a:rPr lang="en-GB" sz="2800" dirty="0" smtClean="0">
                <a:solidFill>
                  <a:srgbClr val="990033"/>
                </a:solidFill>
              </a:rPr>
              <a:t> Food Security Programme</a:t>
            </a:r>
          </a:p>
          <a:p>
            <a:pPr lvl="1">
              <a:lnSpc>
                <a:spcPct val="80000"/>
              </a:lnSpc>
            </a:pPr>
            <a:r>
              <a:rPr lang="en-US" sz="2200" dirty="0" smtClean="0">
                <a:solidFill>
                  <a:srgbClr val="990033"/>
                </a:solidFill>
              </a:rPr>
              <a:t>- It has the potential to evolve into a comprehensive social   protection strategy (CSP)</a:t>
            </a:r>
            <a:endParaRPr lang="en-GB" sz="2200" dirty="0" smtClean="0">
              <a:solidFill>
                <a:srgbClr val="990033"/>
              </a:solidFill>
            </a:endParaRPr>
          </a:p>
        </p:txBody>
      </p:sp>
      <p:sp>
        <p:nvSpPr>
          <p:cNvPr id="6" name="Rectangle 2"/>
          <p:cNvSpPr txBox="1">
            <a:spLocks noChangeArrowheads="1"/>
          </p:cNvSpPr>
          <p:nvPr/>
        </p:nvSpPr>
        <p:spPr>
          <a:xfrm>
            <a:off x="0" y="0"/>
            <a:ext cx="9144000" cy="1219200"/>
          </a:xfrm>
          <a:prstGeom prst="rect">
            <a:avLst/>
          </a:prstGeom>
          <a:solidFill>
            <a:srgbClr val="993366"/>
          </a:solidFill>
        </p:spPr>
        <p:txBody>
          <a:bodyPr anchor="ctr">
            <a:normAutofit/>
          </a:bodyPr>
          <a:lstStyle/>
          <a:p>
            <a:pPr algn="ctr" fontAlgn="auto">
              <a:spcAft>
                <a:spcPts val="0"/>
              </a:spcAft>
              <a:defRPr/>
            </a:pPr>
            <a:r>
              <a:rPr lang="en-GB" sz="4000" b="1" dirty="0" smtClean="0">
                <a:solidFill>
                  <a:srgbClr val="FFFF99"/>
                </a:solidFill>
                <a:effectLst>
                  <a:outerShdw blurRad="38100" dist="38100" dir="2700000" algn="tl">
                    <a:srgbClr val="000000"/>
                  </a:outerShdw>
                </a:effectLst>
              </a:rPr>
              <a:t>Food Security Programme –Ethiopia </a:t>
            </a:r>
            <a:endParaRPr lang="en-GB" sz="4000" u="sng" dirty="0">
              <a:solidFill>
                <a:srgbClr val="FFFF99"/>
              </a:solidFill>
              <a:effectLst>
                <a:outerShdw blurRad="38100" dist="38100" dir="2700000" algn="tl">
                  <a:srgbClr val="000000"/>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
          <p:cNvSpPr>
            <a:spLocks noChangeArrowheads="1"/>
          </p:cNvSpPr>
          <p:nvPr/>
        </p:nvSpPr>
        <p:spPr bwMode="auto">
          <a:xfrm>
            <a:off x="0" y="152400"/>
            <a:ext cx="31750" cy="152400"/>
          </a:xfrm>
          <a:prstGeom prst="rect">
            <a:avLst/>
          </a:prstGeom>
          <a:noFill/>
          <a:ln w="9525">
            <a:noFill/>
            <a:miter lim="800000"/>
            <a:headEnd/>
            <a:tailEnd/>
          </a:ln>
        </p:spPr>
        <p:txBody>
          <a:bodyPr wrap="none" lIns="0" tIns="0" rIns="0" bIns="0" anchor="ctr">
            <a:spAutoFit/>
          </a:bodyPr>
          <a:lstStyle/>
          <a:p>
            <a:pPr eaLnBrk="0" hangingPunct="0"/>
            <a:r>
              <a:rPr lang="en-GB" sz="1000">
                <a:solidFill>
                  <a:srgbClr val="000000"/>
                </a:solidFill>
                <a:latin typeface="Times New Roman" charset="0"/>
              </a:rPr>
              <a:t> </a:t>
            </a:r>
            <a:endParaRPr lang="en-GB"/>
          </a:p>
        </p:txBody>
      </p:sp>
      <p:sp>
        <p:nvSpPr>
          <p:cNvPr id="10245" name="Oval 3"/>
          <p:cNvSpPr>
            <a:spLocks noChangeArrowheads="1"/>
          </p:cNvSpPr>
          <p:nvPr/>
        </p:nvSpPr>
        <p:spPr bwMode="auto">
          <a:xfrm>
            <a:off x="3851275" y="2143125"/>
            <a:ext cx="792163" cy="720725"/>
          </a:xfrm>
          <a:prstGeom prst="ellipse">
            <a:avLst/>
          </a:prstGeom>
          <a:solidFill>
            <a:srgbClr val="0099CC"/>
          </a:solidFill>
          <a:ln w="38100">
            <a:solidFill>
              <a:srgbClr val="800000"/>
            </a:solidFill>
            <a:round/>
            <a:headEnd/>
            <a:tailEnd/>
          </a:ln>
        </p:spPr>
        <p:txBody>
          <a:bodyPr wrap="none" anchor="ctr"/>
          <a:lstStyle/>
          <a:p>
            <a:pPr algn="ctr"/>
            <a:r>
              <a:rPr lang="en-US" sz="2000">
                <a:latin typeface="Tahoma" pitchFamily="34" charset="0"/>
              </a:rPr>
              <a:t>DS</a:t>
            </a:r>
            <a:endParaRPr lang="en-GB" sz="2000">
              <a:latin typeface="Tahoma" pitchFamily="34" charset="0"/>
            </a:endParaRPr>
          </a:p>
        </p:txBody>
      </p:sp>
      <p:sp>
        <p:nvSpPr>
          <p:cNvPr id="10246" name="Oval 4"/>
          <p:cNvSpPr>
            <a:spLocks noChangeArrowheads="1"/>
          </p:cNvSpPr>
          <p:nvPr/>
        </p:nvSpPr>
        <p:spPr bwMode="auto">
          <a:xfrm>
            <a:off x="3563938" y="1568450"/>
            <a:ext cx="790575" cy="720725"/>
          </a:xfrm>
          <a:prstGeom prst="ellipse">
            <a:avLst/>
          </a:prstGeom>
          <a:solidFill>
            <a:srgbClr val="0099CC"/>
          </a:solidFill>
          <a:ln w="38100">
            <a:solidFill>
              <a:srgbClr val="800000"/>
            </a:solidFill>
            <a:round/>
            <a:headEnd/>
            <a:tailEnd/>
          </a:ln>
        </p:spPr>
        <p:txBody>
          <a:bodyPr wrap="none" anchor="ctr"/>
          <a:lstStyle/>
          <a:p>
            <a:pPr algn="ctr"/>
            <a:r>
              <a:rPr lang="en-US" sz="2000">
                <a:latin typeface="Tahoma" pitchFamily="34" charset="0"/>
              </a:rPr>
              <a:t>PW</a:t>
            </a:r>
            <a:endParaRPr lang="en-GB" sz="2000">
              <a:latin typeface="Tahoma" pitchFamily="34" charset="0"/>
            </a:endParaRPr>
          </a:p>
        </p:txBody>
      </p:sp>
      <p:sp>
        <p:nvSpPr>
          <p:cNvPr id="10247" name="Oval 5"/>
          <p:cNvSpPr>
            <a:spLocks noChangeArrowheads="1"/>
          </p:cNvSpPr>
          <p:nvPr/>
        </p:nvSpPr>
        <p:spPr bwMode="auto">
          <a:xfrm>
            <a:off x="4267200" y="4805363"/>
            <a:ext cx="2590800" cy="1443037"/>
          </a:xfrm>
          <a:prstGeom prst="ellipse">
            <a:avLst/>
          </a:prstGeom>
          <a:solidFill>
            <a:srgbClr val="0099CC"/>
          </a:solidFill>
          <a:ln w="38100">
            <a:solidFill>
              <a:srgbClr val="800000"/>
            </a:solidFill>
            <a:round/>
            <a:headEnd/>
            <a:tailEnd/>
          </a:ln>
        </p:spPr>
        <p:txBody>
          <a:bodyPr wrap="none" anchor="ctr"/>
          <a:lstStyle/>
          <a:p>
            <a:endParaRPr lang="en-GB"/>
          </a:p>
        </p:txBody>
      </p:sp>
      <p:sp>
        <p:nvSpPr>
          <p:cNvPr id="10248" name="Oval 6"/>
          <p:cNvSpPr>
            <a:spLocks noChangeArrowheads="1"/>
          </p:cNvSpPr>
          <p:nvPr/>
        </p:nvSpPr>
        <p:spPr bwMode="auto">
          <a:xfrm>
            <a:off x="1041400" y="3295650"/>
            <a:ext cx="2305050" cy="1512888"/>
          </a:xfrm>
          <a:prstGeom prst="ellipse">
            <a:avLst/>
          </a:prstGeom>
          <a:solidFill>
            <a:srgbClr val="0099CC"/>
          </a:solidFill>
          <a:ln w="38100">
            <a:solidFill>
              <a:srgbClr val="800000"/>
            </a:solidFill>
            <a:round/>
            <a:headEnd/>
            <a:tailEnd/>
          </a:ln>
        </p:spPr>
        <p:txBody>
          <a:bodyPr wrap="none" anchor="ctr"/>
          <a:lstStyle/>
          <a:p>
            <a:endParaRPr lang="en-GB"/>
          </a:p>
        </p:txBody>
      </p:sp>
      <p:sp>
        <p:nvSpPr>
          <p:cNvPr id="10249" name="Oval 7"/>
          <p:cNvSpPr>
            <a:spLocks noChangeArrowheads="1"/>
          </p:cNvSpPr>
          <p:nvPr/>
        </p:nvSpPr>
        <p:spPr bwMode="auto">
          <a:xfrm>
            <a:off x="1617663" y="1711325"/>
            <a:ext cx="2305050" cy="1512888"/>
          </a:xfrm>
          <a:prstGeom prst="ellipse">
            <a:avLst/>
          </a:prstGeom>
          <a:solidFill>
            <a:srgbClr val="0099CC"/>
          </a:solidFill>
          <a:ln w="38100">
            <a:solidFill>
              <a:srgbClr val="800000"/>
            </a:solidFill>
            <a:round/>
            <a:headEnd/>
            <a:tailEnd/>
          </a:ln>
        </p:spPr>
        <p:txBody>
          <a:bodyPr wrap="none" anchor="ctr"/>
          <a:lstStyle/>
          <a:p>
            <a:endParaRPr lang="en-GB"/>
          </a:p>
        </p:txBody>
      </p:sp>
      <p:sp>
        <p:nvSpPr>
          <p:cNvPr id="10250" name="Oval 8"/>
          <p:cNvSpPr>
            <a:spLocks noChangeArrowheads="1"/>
          </p:cNvSpPr>
          <p:nvPr/>
        </p:nvSpPr>
        <p:spPr bwMode="auto">
          <a:xfrm>
            <a:off x="3778250" y="2881313"/>
            <a:ext cx="2233613" cy="1843087"/>
          </a:xfrm>
          <a:prstGeom prst="ellipse">
            <a:avLst/>
          </a:prstGeom>
          <a:solidFill>
            <a:schemeClr val="accent2"/>
          </a:solidFill>
          <a:ln w="9525">
            <a:noFill/>
            <a:round/>
            <a:headEnd/>
            <a:tailEnd/>
          </a:ln>
        </p:spPr>
        <p:txBody>
          <a:bodyPr wrap="none" anchor="ctr"/>
          <a:lstStyle/>
          <a:p>
            <a:endParaRPr lang="en-GB"/>
          </a:p>
        </p:txBody>
      </p:sp>
      <p:sp>
        <p:nvSpPr>
          <p:cNvPr id="10251" name="Text Box 10"/>
          <p:cNvSpPr txBox="1">
            <a:spLocks noChangeArrowheads="1"/>
          </p:cNvSpPr>
          <p:nvPr/>
        </p:nvSpPr>
        <p:spPr bwMode="auto">
          <a:xfrm>
            <a:off x="1920875" y="2000250"/>
            <a:ext cx="1928813" cy="915988"/>
          </a:xfrm>
          <a:prstGeom prst="rect">
            <a:avLst/>
          </a:prstGeom>
          <a:noFill/>
          <a:ln w="9525">
            <a:noFill/>
            <a:miter lim="800000"/>
            <a:headEnd/>
            <a:tailEnd/>
          </a:ln>
        </p:spPr>
        <p:txBody>
          <a:bodyPr>
            <a:spAutoFit/>
          </a:bodyPr>
          <a:lstStyle/>
          <a:p>
            <a:pPr>
              <a:spcBef>
                <a:spcPct val="50000"/>
              </a:spcBef>
            </a:pPr>
            <a:r>
              <a:rPr lang="en-US">
                <a:latin typeface="Tahoma" pitchFamily="34" charset="0"/>
              </a:rPr>
              <a:t>Productive Safety Net Programme</a:t>
            </a:r>
            <a:endParaRPr lang="en-GB">
              <a:latin typeface="Tahoma" pitchFamily="34" charset="0"/>
            </a:endParaRPr>
          </a:p>
        </p:txBody>
      </p:sp>
      <p:sp>
        <p:nvSpPr>
          <p:cNvPr id="10252" name="Text Box 11"/>
          <p:cNvSpPr txBox="1">
            <a:spLocks noChangeArrowheads="1"/>
          </p:cNvSpPr>
          <p:nvPr/>
        </p:nvSpPr>
        <p:spPr bwMode="auto">
          <a:xfrm>
            <a:off x="1344613" y="3513138"/>
            <a:ext cx="1928812" cy="915987"/>
          </a:xfrm>
          <a:prstGeom prst="rect">
            <a:avLst/>
          </a:prstGeom>
          <a:noFill/>
          <a:ln w="9525">
            <a:noFill/>
            <a:miter lim="800000"/>
            <a:headEnd/>
            <a:tailEnd/>
          </a:ln>
        </p:spPr>
        <p:txBody>
          <a:bodyPr>
            <a:spAutoFit/>
          </a:bodyPr>
          <a:lstStyle/>
          <a:p>
            <a:pPr>
              <a:spcBef>
                <a:spcPct val="50000"/>
              </a:spcBef>
            </a:pPr>
            <a:r>
              <a:rPr lang="en-US">
                <a:latin typeface="Tahoma" pitchFamily="34" charset="0"/>
              </a:rPr>
              <a:t>HH Asset Building Programme </a:t>
            </a:r>
            <a:endParaRPr lang="en-GB">
              <a:latin typeface="Tahoma" pitchFamily="34" charset="0"/>
            </a:endParaRPr>
          </a:p>
        </p:txBody>
      </p:sp>
      <p:sp>
        <p:nvSpPr>
          <p:cNvPr id="10253" name="Text Box 12"/>
          <p:cNvSpPr txBox="1">
            <a:spLocks noChangeArrowheads="1"/>
          </p:cNvSpPr>
          <p:nvPr/>
        </p:nvSpPr>
        <p:spPr bwMode="auto">
          <a:xfrm>
            <a:off x="4641850" y="5114925"/>
            <a:ext cx="1928813" cy="641350"/>
          </a:xfrm>
          <a:prstGeom prst="rect">
            <a:avLst/>
          </a:prstGeom>
          <a:noFill/>
          <a:ln w="9525">
            <a:noFill/>
            <a:miter lim="800000"/>
            <a:headEnd/>
            <a:tailEnd/>
          </a:ln>
        </p:spPr>
        <p:txBody>
          <a:bodyPr>
            <a:spAutoFit/>
          </a:bodyPr>
          <a:lstStyle/>
          <a:p>
            <a:pPr>
              <a:spcBef>
                <a:spcPct val="50000"/>
              </a:spcBef>
            </a:pPr>
            <a:r>
              <a:rPr lang="en-US">
                <a:latin typeface="Tahoma" pitchFamily="34" charset="0"/>
              </a:rPr>
              <a:t>Resettlement Programme </a:t>
            </a:r>
            <a:endParaRPr lang="en-GB">
              <a:latin typeface="Tahoma" pitchFamily="34" charset="0"/>
            </a:endParaRPr>
          </a:p>
        </p:txBody>
      </p:sp>
      <p:sp>
        <p:nvSpPr>
          <p:cNvPr id="10254" name="Text Box 13"/>
          <p:cNvSpPr txBox="1">
            <a:spLocks noChangeArrowheads="1"/>
          </p:cNvSpPr>
          <p:nvPr/>
        </p:nvSpPr>
        <p:spPr bwMode="auto">
          <a:xfrm>
            <a:off x="4067175" y="3141663"/>
            <a:ext cx="1928813" cy="1616075"/>
          </a:xfrm>
          <a:prstGeom prst="rect">
            <a:avLst/>
          </a:prstGeom>
          <a:noFill/>
          <a:ln w="9525">
            <a:noFill/>
            <a:miter lim="800000"/>
            <a:headEnd/>
            <a:tailEnd/>
          </a:ln>
        </p:spPr>
        <p:txBody>
          <a:bodyPr>
            <a:spAutoFit/>
          </a:bodyPr>
          <a:lstStyle/>
          <a:p>
            <a:pPr>
              <a:spcBef>
                <a:spcPct val="50000"/>
              </a:spcBef>
            </a:pPr>
            <a:r>
              <a:rPr lang="en-US" sz="2000">
                <a:latin typeface="Tahoma" pitchFamily="34" charset="0"/>
              </a:rPr>
              <a:t>Food Insecure Households in CFI woredas</a:t>
            </a:r>
            <a:endParaRPr lang="en-GB" sz="2000">
              <a:latin typeface="Tahoma" pitchFamily="34" charset="0"/>
            </a:endParaRPr>
          </a:p>
        </p:txBody>
      </p:sp>
      <p:sp>
        <p:nvSpPr>
          <p:cNvPr id="10255" name="Text Box 14"/>
          <p:cNvSpPr txBox="1">
            <a:spLocks noChangeArrowheads="1"/>
          </p:cNvSpPr>
          <p:nvPr/>
        </p:nvSpPr>
        <p:spPr bwMode="auto">
          <a:xfrm rot="-1215086">
            <a:off x="6438900" y="2536825"/>
            <a:ext cx="1928813" cy="396875"/>
          </a:xfrm>
          <a:prstGeom prst="rect">
            <a:avLst/>
          </a:prstGeom>
          <a:noFill/>
          <a:ln w="9525">
            <a:noFill/>
            <a:miter lim="800000"/>
            <a:headEnd/>
            <a:tailEnd/>
          </a:ln>
        </p:spPr>
        <p:txBody>
          <a:bodyPr>
            <a:spAutoFit/>
          </a:bodyPr>
          <a:lstStyle/>
          <a:p>
            <a:pPr>
              <a:spcBef>
                <a:spcPct val="50000"/>
              </a:spcBef>
            </a:pPr>
            <a:r>
              <a:rPr lang="en-US" sz="2000">
                <a:latin typeface="Tahoma" pitchFamily="34" charset="0"/>
              </a:rPr>
              <a:t>Food Security</a:t>
            </a:r>
            <a:endParaRPr lang="en-GB" sz="2000">
              <a:latin typeface="Tahoma" pitchFamily="34" charset="0"/>
            </a:endParaRPr>
          </a:p>
        </p:txBody>
      </p:sp>
      <p:sp>
        <p:nvSpPr>
          <p:cNvPr id="10256" name="Line 15"/>
          <p:cNvSpPr>
            <a:spLocks noChangeShapeType="1"/>
          </p:cNvSpPr>
          <p:nvPr/>
        </p:nvSpPr>
        <p:spPr bwMode="auto">
          <a:xfrm>
            <a:off x="3706813" y="2935288"/>
            <a:ext cx="360362" cy="360362"/>
          </a:xfrm>
          <a:prstGeom prst="line">
            <a:avLst/>
          </a:prstGeom>
          <a:noFill/>
          <a:ln w="38100">
            <a:solidFill>
              <a:srgbClr val="800000"/>
            </a:solidFill>
            <a:round/>
            <a:headEnd/>
            <a:tailEnd type="triangle" w="med" len="med"/>
          </a:ln>
        </p:spPr>
        <p:txBody>
          <a:bodyPr/>
          <a:lstStyle/>
          <a:p>
            <a:endParaRPr lang="en-GB"/>
          </a:p>
        </p:txBody>
      </p:sp>
      <p:sp>
        <p:nvSpPr>
          <p:cNvPr id="10257" name="Line 16"/>
          <p:cNvSpPr>
            <a:spLocks noChangeShapeType="1"/>
          </p:cNvSpPr>
          <p:nvPr/>
        </p:nvSpPr>
        <p:spPr bwMode="auto">
          <a:xfrm>
            <a:off x="3346450" y="4087813"/>
            <a:ext cx="433388" cy="0"/>
          </a:xfrm>
          <a:prstGeom prst="line">
            <a:avLst/>
          </a:prstGeom>
          <a:noFill/>
          <a:ln w="38100">
            <a:solidFill>
              <a:srgbClr val="800000"/>
            </a:solidFill>
            <a:round/>
            <a:headEnd/>
            <a:tailEnd type="triangle" w="med" len="med"/>
          </a:ln>
        </p:spPr>
        <p:txBody>
          <a:bodyPr/>
          <a:lstStyle/>
          <a:p>
            <a:endParaRPr lang="en-GB"/>
          </a:p>
        </p:txBody>
      </p:sp>
      <p:sp>
        <p:nvSpPr>
          <p:cNvPr id="10258" name="Line 17"/>
          <p:cNvSpPr>
            <a:spLocks noChangeShapeType="1"/>
          </p:cNvSpPr>
          <p:nvPr/>
        </p:nvSpPr>
        <p:spPr bwMode="auto">
          <a:xfrm flipH="1" flipV="1">
            <a:off x="4572000" y="4648200"/>
            <a:ext cx="152400" cy="303213"/>
          </a:xfrm>
          <a:prstGeom prst="line">
            <a:avLst/>
          </a:prstGeom>
          <a:noFill/>
          <a:ln w="38100">
            <a:solidFill>
              <a:srgbClr val="800000"/>
            </a:solidFill>
            <a:round/>
            <a:headEnd/>
            <a:tailEnd type="triangle" w="med" len="med"/>
          </a:ln>
        </p:spPr>
        <p:txBody>
          <a:bodyPr/>
          <a:lstStyle/>
          <a:p>
            <a:endParaRPr lang="en-GB"/>
          </a:p>
        </p:txBody>
      </p:sp>
      <p:grpSp>
        <p:nvGrpSpPr>
          <p:cNvPr id="2" name="Group 18"/>
          <p:cNvGrpSpPr>
            <a:grpSpLocks/>
          </p:cNvGrpSpPr>
          <p:nvPr/>
        </p:nvGrpSpPr>
        <p:grpSpPr bwMode="auto">
          <a:xfrm>
            <a:off x="1600200" y="4572000"/>
            <a:ext cx="2590800" cy="1674813"/>
            <a:chOff x="1008" y="2880"/>
            <a:chExt cx="1632" cy="1055"/>
          </a:xfrm>
        </p:grpSpPr>
        <p:sp>
          <p:nvSpPr>
            <p:cNvPr id="10261" name="Oval 19"/>
            <p:cNvSpPr>
              <a:spLocks noChangeArrowheads="1"/>
            </p:cNvSpPr>
            <p:nvPr/>
          </p:nvSpPr>
          <p:spPr bwMode="auto">
            <a:xfrm>
              <a:off x="1008" y="3026"/>
              <a:ext cx="1632" cy="909"/>
            </a:xfrm>
            <a:prstGeom prst="ellipse">
              <a:avLst/>
            </a:prstGeom>
            <a:solidFill>
              <a:srgbClr val="0099CC"/>
            </a:solidFill>
            <a:ln w="38100">
              <a:solidFill>
                <a:srgbClr val="800000"/>
              </a:solidFill>
              <a:round/>
              <a:headEnd/>
              <a:tailEnd/>
            </a:ln>
          </p:spPr>
          <p:txBody>
            <a:bodyPr wrap="none" anchor="ctr"/>
            <a:lstStyle/>
            <a:p>
              <a:endParaRPr lang="en-GB"/>
            </a:p>
          </p:txBody>
        </p:sp>
        <p:sp>
          <p:nvSpPr>
            <p:cNvPr id="10262" name="Text Box 20"/>
            <p:cNvSpPr txBox="1">
              <a:spLocks noChangeArrowheads="1"/>
            </p:cNvSpPr>
            <p:nvPr/>
          </p:nvSpPr>
          <p:spPr bwMode="auto">
            <a:xfrm>
              <a:off x="1200" y="3167"/>
              <a:ext cx="1296" cy="577"/>
            </a:xfrm>
            <a:prstGeom prst="rect">
              <a:avLst/>
            </a:prstGeom>
            <a:noFill/>
            <a:ln w="9525">
              <a:noFill/>
              <a:miter lim="800000"/>
              <a:headEnd/>
              <a:tailEnd/>
            </a:ln>
          </p:spPr>
          <p:txBody>
            <a:bodyPr>
              <a:spAutoFit/>
            </a:bodyPr>
            <a:lstStyle/>
            <a:p>
              <a:pPr>
                <a:spcBef>
                  <a:spcPct val="50000"/>
                </a:spcBef>
              </a:pPr>
              <a:r>
                <a:rPr lang="en-US">
                  <a:latin typeface="Tahoma" pitchFamily="34" charset="0"/>
                </a:rPr>
                <a:t>Community Complementary Investments </a:t>
              </a:r>
              <a:endParaRPr lang="en-GB">
                <a:latin typeface="Tahoma" pitchFamily="34" charset="0"/>
              </a:endParaRPr>
            </a:p>
          </p:txBody>
        </p:sp>
        <p:sp>
          <p:nvSpPr>
            <p:cNvPr id="10263" name="Line 21"/>
            <p:cNvSpPr>
              <a:spLocks noChangeShapeType="1"/>
            </p:cNvSpPr>
            <p:nvPr/>
          </p:nvSpPr>
          <p:spPr bwMode="auto">
            <a:xfrm flipV="1">
              <a:off x="2208" y="2880"/>
              <a:ext cx="240" cy="191"/>
            </a:xfrm>
            <a:prstGeom prst="line">
              <a:avLst/>
            </a:prstGeom>
            <a:noFill/>
            <a:ln w="38100">
              <a:solidFill>
                <a:srgbClr val="800000"/>
              </a:solidFill>
              <a:round/>
              <a:headEnd/>
              <a:tailEnd type="triangle" w="med" len="med"/>
            </a:ln>
          </p:spPr>
          <p:txBody>
            <a:bodyPr/>
            <a:lstStyle/>
            <a:p>
              <a:endParaRPr lang="en-GB"/>
            </a:p>
          </p:txBody>
        </p:sp>
      </p:grpSp>
      <p:sp>
        <p:nvSpPr>
          <p:cNvPr id="10260" name="AutoShape 9"/>
          <p:cNvSpPr>
            <a:spLocks noGrp="1" noChangeArrowheads="1"/>
          </p:cNvSpPr>
          <p:nvPr>
            <p:ph type="subTitle" idx="1"/>
          </p:nvPr>
        </p:nvSpPr>
        <p:spPr>
          <a:xfrm rot="20181380">
            <a:off x="5903913" y="1833563"/>
            <a:ext cx="2765425" cy="1874837"/>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99CC"/>
          </a:solidFill>
          <a:ln>
            <a:solidFill>
              <a:schemeClr val="tx1"/>
            </a:solidFill>
          </a:ln>
        </p:spPr>
        <p:txBody>
          <a:bodyPr wrap="none" anchor="ctr"/>
          <a:lstStyle/>
          <a:p>
            <a:r>
              <a:rPr lang="en-GB" sz="2400" smtClean="0">
                <a:solidFill>
                  <a:srgbClr val="660033"/>
                </a:solidFill>
              </a:rPr>
              <a:t>Food Security</a:t>
            </a:r>
          </a:p>
        </p:txBody>
      </p:sp>
      <p:sp>
        <p:nvSpPr>
          <p:cNvPr id="24" name="Rectangle 2"/>
          <p:cNvSpPr txBox="1">
            <a:spLocks noChangeArrowheads="1"/>
          </p:cNvSpPr>
          <p:nvPr/>
        </p:nvSpPr>
        <p:spPr>
          <a:xfrm>
            <a:off x="0" y="0"/>
            <a:ext cx="9144000" cy="1219200"/>
          </a:xfrm>
          <a:prstGeom prst="rect">
            <a:avLst/>
          </a:prstGeom>
          <a:solidFill>
            <a:srgbClr val="993366"/>
          </a:solidFill>
        </p:spPr>
        <p:txBody>
          <a:bodyPr anchor="ctr">
            <a:normAutofit/>
          </a:bodyPr>
          <a:lstStyle/>
          <a:p>
            <a:pPr algn="ctr" fontAlgn="auto">
              <a:spcAft>
                <a:spcPts val="0"/>
              </a:spcAft>
              <a:defRPr/>
            </a:pPr>
            <a:r>
              <a:rPr lang="en-GB" sz="3600" b="1" dirty="0" smtClean="0">
                <a:solidFill>
                  <a:srgbClr val="FFFF99"/>
                </a:solidFill>
                <a:effectLst>
                  <a:outerShdw blurRad="38100" dist="38100" dir="2700000" algn="tl">
                    <a:srgbClr val="000000"/>
                  </a:outerShdw>
                </a:effectLst>
              </a:rPr>
              <a:t>FSP –Ethiopia: </a:t>
            </a:r>
          </a:p>
          <a:p>
            <a:pPr algn="ctr" fontAlgn="auto">
              <a:spcAft>
                <a:spcPts val="0"/>
              </a:spcAft>
              <a:defRPr/>
            </a:pPr>
            <a:r>
              <a:rPr lang="en-GB" sz="3600" b="1" dirty="0" smtClean="0">
                <a:solidFill>
                  <a:srgbClr val="FFFF99"/>
                </a:solidFill>
                <a:effectLst>
                  <a:outerShdw blurRad="38100" dist="38100" dir="2700000" algn="tl">
                    <a:srgbClr val="000000"/>
                  </a:outerShdw>
                </a:effectLst>
              </a:rPr>
              <a:t>the enabling environment </a:t>
            </a:r>
            <a:endParaRPr lang="en-GB" sz="3600" u="sng" dirty="0">
              <a:solidFill>
                <a:srgbClr val="FFFF99"/>
              </a:solidFill>
              <a:effectLst>
                <a:outerShdw blurRad="38100" dist="38100" dir="2700000" algn="tl">
                  <a:srgbClr val="000000"/>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357188" y="1214438"/>
            <a:ext cx="8501062" cy="5286375"/>
          </a:xfrm>
        </p:spPr>
        <p:txBody>
          <a:bodyPr/>
          <a:lstStyle/>
          <a:p>
            <a:pPr>
              <a:buFont typeface="Arial" pitchFamily="34" charset="0"/>
              <a:buNone/>
              <a:defRPr/>
            </a:pPr>
            <a:endParaRPr lang="en-GB" sz="2200" dirty="0" smtClean="0"/>
          </a:p>
          <a:p>
            <a:pPr>
              <a:buNone/>
              <a:defRPr/>
            </a:pPr>
            <a:endParaRPr lang="en-US" sz="2400" dirty="0" smtClean="0"/>
          </a:p>
          <a:p>
            <a:pPr>
              <a:buNone/>
              <a:defRPr/>
            </a:pPr>
            <a:endParaRPr lang="en-US" sz="2400" dirty="0" smtClean="0"/>
          </a:p>
          <a:p>
            <a:pPr>
              <a:buNone/>
              <a:defRPr/>
            </a:pPr>
            <a:r>
              <a:rPr lang="en-US" b="1" i="1" dirty="0" smtClean="0">
                <a:solidFill>
                  <a:srgbClr val="A50021"/>
                </a:solidFill>
              </a:rPr>
              <a:t>“A household has graduated when, in the absence of receiving PSNP transfers, it can meet its food needs for all 12 months and is able to withstand modest shocks”</a:t>
            </a:r>
            <a:endParaRPr lang="en-GB" b="1" i="1" dirty="0" smtClean="0">
              <a:solidFill>
                <a:srgbClr val="A50021"/>
              </a:solidFill>
            </a:endParaRPr>
          </a:p>
        </p:txBody>
      </p:sp>
      <p:sp>
        <p:nvSpPr>
          <p:cNvPr id="6" name="Title 5"/>
          <p:cNvSpPr>
            <a:spLocks noGrp="1"/>
          </p:cNvSpPr>
          <p:nvPr>
            <p:ph type="title"/>
          </p:nvPr>
        </p:nvSpPr>
        <p:spPr/>
        <p:txBody>
          <a:bodyPr/>
          <a:lstStyle/>
          <a:p>
            <a:endParaRPr lang="en-GB" dirty="0"/>
          </a:p>
        </p:txBody>
      </p:sp>
      <p:sp>
        <p:nvSpPr>
          <p:cNvPr id="7" name="Rectangle 2"/>
          <p:cNvSpPr txBox="1">
            <a:spLocks noChangeArrowheads="1"/>
          </p:cNvSpPr>
          <p:nvPr/>
        </p:nvSpPr>
        <p:spPr>
          <a:xfrm>
            <a:off x="0" y="0"/>
            <a:ext cx="9144000" cy="1219200"/>
          </a:xfrm>
          <a:prstGeom prst="rect">
            <a:avLst/>
          </a:prstGeom>
          <a:solidFill>
            <a:srgbClr val="993366"/>
          </a:solidFill>
        </p:spPr>
        <p:txBody>
          <a:bodyPr anchor="ctr">
            <a:normAutofit/>
          </a:bodyPr>
          <a:lstStyle/>
          <a:p>
            <a:pPr algn="ctr" fontAlgn="auto">
              <a:spcAft>
                <a:spcPts val="0"/>
              </a:spcAft>
              <a:defRPr/>
            </a:pPr>
            <a:r>
              <a:rPr lang="en-GB" sz="4000" b="1" dirty="0" smtClean="0">
                <a:solidFill>
                  <a:srgbClr val="FFFF99"/>
                </a:solidFill>
                <a:effectLst>
                  <a:outerShdw blurRad="38100" dist="38100" dir="2700000" algn="tl">
                    <a:srgbClr val="000000"/>
                  </a:outerShdw>
                </a:effectLst>
                <a:latin typeface="+mj-lt"/>
                <a:ea typeface="+mj-ea"/>
                <a:cs typeface="+mj-cs"/>
              </a:rPr>
              <a:t>Graduation in the PSNP (1)</a:t>
            </a:r>
            <a:endParaRPr lang="en-GB" sz="4000" u="sng" dirty="0">
              <a:solidFill>
                <a:srgbClr val="FFFF99"/>
              </a:solidFill>
              <a:effectLst>
                <a:outerShdw blurRad="38100" dist="38100" dir="2700000" algn="tl">
                  <a:srgbClr val="000000"/>
                </a:outerShdw>
              </a:effectLst>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E51F84CD91A754AA72BA27FADBDF751" ma:contentTypeVersion="0" ma:contentTypeDescription="Create a new document." ma:contentTypeScope="" ma:versionID="72c8940f43c4971322484b181f2ac11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1003089E-D884-444A-9256-A1BAD339BB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8809BCB-5B2C-4CB3-80FD-B2C0A8B15BC5}">
  <ds:schemaRefs>
    <ds:schemaRef ds:uri="http://schemas.microsoft.com/sharepoint/v3/contenttype/forms"/>
  </ds:schemaRefs>
</ds:datastoreItem>
</file>

<file path=customXml/itemProps3.xml><?xml version="1.0" encoding="utf-8"?>
<ds:datastoreItem xmlns:ds="http://schemas.openxmlformats.org/officeDocument/2006/customXml" ds:itemID="{644A0789-FBFE-4C7A-9CB7-4E286A2304F6}">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3997</TotalTime>
  <Words>1273</Words>
  <Application>Microsoft Office PowerPoint</Application>
  <PresentationFormat>On-screen Show (4:3)</PresentationFormat>
  <Paragraphs>193</Paragraphs>
  <Slides>25</Slides>
  <Notes>14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‘Graduation’ in Social Protection Programmes </vt:lpstr>
      <vt:lpstr>Outline</vt:lpstr>
      <vt:lpstr>The Remit of SP (I)</vt:lpstr>
      <vt:lpstr>Slide 4</vt:lpstr>
      <vt:lpstr>The requirements of this remit!</vt:lpstr>
      <vt:lpstr>The requirements of this remit!</vt:lpstr>
      <vt:lpstr>Slide 7</vt:lpstr>
      <vt:lpstr>Slide 8</vt:lpstr>
      <vt:lpstr>Slide 9</vt:lpstr>
      <vt:lpstr>Slide 10</vt:lpstr>
      <vt:lpstr>Bangladesh BRAC</vt:lpstr>
      <vt:lpstr>Slide 12</vt:lpstr>
      <vt:lpstr>Slide 13</vt:lpstr>
      <vt:lpstr>Slide 14</vt:lpstr>
      <vt:lpstr>Slide 15</vt:lpstr>
      <vt:lpstr>Slide 16</vt:lpstr>
      <vt:lpstr>Total grain payments by household size</vt:lpstr>
      <vt:lpstr>Total grain payments by household size, Erer</vt:lpstr>
      <vt:lpstr>Total grain payments by household size, Gursum</vt:lpstr>
      <vt:lpstr>Total grain payments by household size, Dolo Odo</vt:lpstr>
      <vt:lpstr>Total grain payments by household size, Harsin </vt:lpstr>
      <vt:lpstr>Scattergram of coverage and per capita transfers</vt:lpstr>
      <vt:lpstr>Slide 23</vt:lpstr>
      <vt:lpstr>Slide 24</vt:lpstr>
      <vt:lpstr>The requirements of this remit!</vt:lpstr>
    </vt:vector>
  </TitlesOfParts>
  <Company>Institute of Development Studies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markda</dc:creator>
  <cp:lastModifiedBy>Caitlin Nordehn</cp:lastModifiedBy>
  <cp:revision>182</cp:revision>
  <dcterms:created xsi:type="dcterms:W3CDTF">2009-10-09T15:20:52Z</dcterms:created>
  <dcterms:modified xsi:type="dcterms:W3CDTF">2012-03-16T13:58:07Z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-1968755435</vt:i4>
  </property>
  <property fmtid="{D5CDD505-2E9C-101B-9397-08002B2CF9AE}" pid="3" name="_NewReviewCycle">
    <vt:lpwstr/>
  </property>
  <property fmtid="{D5CDD505-2E9C-101B-9397-08002B2CF9AE}" pid="4" name="_EmailSubject">
    <vt:lpwstr>ppt</vt:lpwstr>
  </property>
  <property fmtid="{D5CDD505-2E9C-101B-9397-08002B2CF9AE}" pid="5" name="_AuthorEmail">
    <vt:lpwstr>R.Sabates-Wheeler@ids.ac.uk</vt:lpwstr>
  </property>
  <property fmtid="{D5CDD505-2E9C-101B-9397-08002B2CF9AE}" pid="6" name="_AuthorEmailDisplayName">
    <vt:lpwstr>Rachel Sabates-Wheeler</vt:lpwstr>
  </property>
  <property fmtid="{D5CDD505-2E9C-101B-9397-08002B2CF9AE}" pid="7" name="ContentTypeId">
    <vt:lpwstr>0x010100EE51F84CD91A754AA72BA27FADBDF751</vt:lpwstr>
  </property>
</Properties>
</file>